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5" r:id="rId2"/>
    <p:sldMasterId id="2147483712" r:id="rId3"/>
    <p:sldMasterId id="2147483729" r:id="rId4"/>
  </p:sldMasterIdLst>
  <p:notesMasterIdLst>
    <p:notesMasterId r:id="rId101"/>
  </p:notesMasterIdLst>
  <p:sldIdLst>
    <p:sldId id="256" r:id="rId5"/>
    <p:sldId id="377" r:id="rId6"/>
    <p:sldId id="378" r:id="rId7"/>
    <p:sldId id="379" r:id="rId8"/>
    <p:sldId id="291" r:id="rId9"/>
    <p:sldId id="373" r:id="rId10"/>
    <p:sldId id="369" r:id="rId11"/>
    <p:sldId id="260" r:id="rId12"/>
    <p:sldId id="282" r:id="rId13"/>
    <p:sldId id="283" r:id="rId14"/>
    <p:sldId id="284" r:id="rId15"/>
    <p:sldId id="285" r:id="rId16"/>
    <p:sldId id="286" r:id="rId17"/>
    <p:sldId id="287" r:id="rId18"/>
    <p:sldId id="327" r:id="rId19"/>
    <p:sldId id="318" r:id="rId20"/>
    <p:sldId id="319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293" r:id="rId29"/>
    <p:sldId id="280" r:id="rId30"/>
    <p:sldId id="257" r:id="rId31"/>
    <p:sldId id="261" r:id="rId32"/>
    <p:sldId id="270" r:id="rId33"/>
    <p:sldId id="262" r:id="rId34"/>
    <p:sldId id="263" r:id="rId35"/>
    <p:sldId id="264" r:id="rId36"/>
    <p:sldId id="265" r:id="rId37"/>
    <p:sldId id="266" r:id="rId38"/>
    <p:sldId id="267" r:id="rId39"/>
    <p:sldId id="272" r:id="rId40"/>
    <p:sldId id="289" r:id="rId41"/>
    <p:sldId id="273" r:id="rId42"/>
    <p:sldId id="278" r:id="rId43"/>
    <p:sldId id="279" r:id="rId44"/>
    <p:sldId id="274" r:id="rId45"/>
    <p:sldId id="277" r:id="rId46"/>
    <p:sldId id="290" r:id="rId47"/>
    <p:sldId id="367" r:id="rId48"/>
    <p:sldId id="366" r:id="rId49"/>
    <p:sldId id="328" r:id="rId50"/>
    <p:sldId id="380" r:id="rId51"/>
    <p:sldId id="381" r:id="rId52"/>
    <p:sldId id="382" r:id="rId53"/>
    <p:sldId id="383" r:id="rId54"/>
    <p:sldId id="384" r:id="rId55"/>
    <p:sldId id="385" r:id="rId56"/>
    <p:sldId id="386" r:id="rId57"/>
    <p:sldId id="387" r:id="rId58"/>
    <p:sldId id="388" r:id="rId59"/>
    <p:sldId id="389" r:id="rId60"/>
    <p:sldId id="390" r:id="rId61"/>
    <p:sldId id="391" r:id="rId62"/>
    <p:sldId id="392" r:id="rId63"/>
    <p:sldId id="393" r:id="rId64"/>
    <p:sldId id="394" r:id="rId65"/>
    <p:sldId id="303" r:id="rId66"/>
    <p:sldId id="294" r:id="rId67"/>
    <p:sldId id="376" r:id="rId68"/>
    <p:sldId id="295" r:id="rId69"/>
    <p:sldId id="296" r:id="rId70"/>
    <p:sldId id="297" r:id="rId71"/>
    <p:sldId id="298" r:id="rId72"/>
    <p:sldId id="299" r:id="rId73"/>
    <p:sldId id="300" r:id="rId74"/>
    <p:sldId id="301" r:id="rId75"/>
    <p:sldId id="302" r:id="rId76"/>
    <p:sldId id="375" r:id="rId77"/>
    <p:sldId id="304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102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pPr/>
              <a:t>10/11/2015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9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64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736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271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605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74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355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065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246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934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04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673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451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22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70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3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2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C21E21-D586-40CC-8E30-BC43413F0380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14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F76D8-884B-418E-882E-11F7DD863800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80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E474-84E1-4CC9-AC8B-24C313631014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11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2F115-55B7-4A0D-BC06-532793D1572A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78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7600D-F457-4AF6-8D09-878F390353E7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4398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1EF26-7C1E-418F-9987-13EF3A441C33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91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CABA1-B90E-4CE7-B548-2332B91A7ADD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723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2977E-A672-4C98-B3A8-8C8CF8984C9F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10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0017-A14C-4EB2-8407-D6F31CF1DB1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3" y="6406644"/>
            <a:ext cx="1056745" cy="365125"/>
          </a:xfrm>
          <a:prstGeom prst="rect">
            <a:avLst/>
          </a:prstGeo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/98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312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5B49A-B351-4784-8CD1-64F8B6FE7F69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91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C1B94-E5F8-40CE-9F7B-29F79B338F4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723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7665F-0407-4811-9EF5-EA7D67A0752E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1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CA9F0-C215-4725-BB8D-B6A92D279C39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54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26AD33-DB97-4FB1-B1BF-E1A90EABE7D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218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054B5-84B1-427B-8A6B-CE66475761E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2869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16496-1453-4247-95D3-DF51C7D85FD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822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653B3-4B3E-4EB5-9451-2AE92D5B1AF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71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B8F13-AA40-416D-826D-E7938C3FFD0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43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7BF3C-3552-4B7F-AAA4-2C93AF680982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615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835F2-5E5A-490C-A068-B623E20AF7C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  <a:endParaRPr lang="en-US" dirty="0">
              <a:solidFill>
                <a:srgbClr val="90C226">
                  <a:lumMod val="60000"/>
                  <a:lumOff val="4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57371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1CC6-5521-41B2-AF29-296B0557C79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784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63729-6822-444D-9239-CE873C038BE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8745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86489-6788-4B0B-9056-212A9720F0E5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4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01501-4778-4B99-8F78-3D2419411F2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727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5B83F-4EB2-4731-9C26-C6B6FA2A4BC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862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3E6EA-E91A-4A8D-B4F0-39C7D71947B2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42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273E0-8ADB-429A-8D64-2C8E857D257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3" y="6406644"/>
            <a:ext cx="1056745" cy="365125"/>
          </a:xfrm>
          <a:prstGeom prst="rect">
            <a:avLst/>
          </a:prstGeo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/98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578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72475-8FBC-4FE2-A320-B6B4D5E0D702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993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51BCA-719B-4E99-98D0-48B549827E1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526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7CA47-8EA5-4F03-B59D-EE56376621C9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630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844D8-1E71-4403-8FE3-CBA4F08061B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448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5950A-971E-4FBC-82C9-712045CBC52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650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83228-BC0D-4F86-8E76-6251FC41550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136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6FC7F-8E92-4258-800F-C40CC99AF9E9}" type="datetime1">
              <a:rPr lang="fr-FR" smtClean="0"/>
              <a:t>10/11/2015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30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14BA8-BBF8-4C3A-9FB6-D402ADFEB063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77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E750-CC34-43AB-A731-7C1E8B05B7C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212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28DE-91BC-4475-9CB6-178AF17C118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497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27716-AE03-4B38-A57B-F402684BB6D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  <a:endParaRPr lang="en-US" dirty="0">
              <a:solidFill>
                <a:srgbClr val="90C226">
                  <a:lumMod val="60000"/>
                  <a:lumOff val="4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35316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3480-DFD1-43EF-9CE8-19AB42A9918C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598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9F4F0-056E-47F5-86C4-F45F33007CF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2668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7002D-DCEE-484A-B1CB-8AFB2B4025DC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6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80B61-680C-4C96-832E-D6BEF954681C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9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28FB5-1BB5-46CD-B654-CDFEB352C42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0139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E9F0D-85A5-4DFA-AAFE-0206B07A90EC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3" y="6406644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37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2B83F-41C6-4F23-83BF-279EB450A098}" type="datetime1">
              <a:rPr lang="fr-FR" smtClean="0"/>
              <a:t>10/11/2015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95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4F70-DC60-4889-BBC7-4E6BB008DB36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4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12A4B-05CF-474C-A438-8A614A0681A0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890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FCA8D-38C0-4D7B-8B7E-1D579342C12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2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FC9CC-337A-4E3E-ADE3-800F35FEC42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6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02A9A-E9CD-43F3-B7AF-2C06DB2B04B9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468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7C7AE-1B97-4E7F-A3A7-539E4329D247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0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73F4-14A8-4E39-A813-093FC09B130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463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79E06E-4BC3-4A2A-94A0-79D654F8C4B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0302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BA8D7-B96E-433B-B76E-D918B5444D2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46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3ACC-49CE-4995-A36F-706D8A988C35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  <a:endParaRPr lang="en-US" dirty="0">
              <a:solidFill>
                <a:srgbClr val="90C226">
                  <a:lumMod val="60000"/>
                  <a:lumOff val="40000"/>
                </a:srgbClr>
              </a:solidFill>
              <a:latin typeface="Arial"/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4238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8FC4C-D2F7-468E-B195-D62A40E2F9F2}" type="datetime1">
              <a:rPr lang="fr-FR" smtClean="0"/>
              <a:t>10/11/2015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59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9121F-48EF-443B-A42E-E14A85C0506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490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A41A2-3CBC-43A2-945D-57129CCA2B2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dirty="0">
                <a:ln w="3175" cmpd="sng">
                  <a:noFill/>
                </a:ln>
                <a:solidFill>
                  <a:srgbClr val="90C226">
                    <a:lumMod val="60000"/>
                    <a:lumOff val="40000"/>
                  </a:srgbClr>
                </a:solidFill>
                <a:latin typeface="Arial"/>
              </a:rPr>
              <a:t>”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839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BE18-1352-44C8-A978-6CF2697BD13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33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40636-8A89-4B89-8F79-38FED57D8DC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707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3A99-FA9F-441A-92B6-BAD92939664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2" y="6406487"/>
            <a:ext cx="1056745" cy="365125"/>
          </a:xfr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dirty="0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804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E29EB-B1DE-424A-8DE3-0C69C5A69EF5}" type="datetime1">
              <a:rPr lang="fr-FR" smtClean="0"/>
              <a:t>10/11/2015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5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D1F0B-C026-42ED-B31D-AA08E0A97249}" type="datetime1">
              <a:rPr lang="fr-FR" smtClean="0"/>
              <a:t>10/11/2015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406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214F7-C964-4F16-95E8-1EC56E527DCB}" type="datetime1">
              <a:rPr lang="fr-FR" smtClean="0"/>
              <a:t>10/11/2015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22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microsoft.com/office/2007/relationships/hdphoto" Target="../media/hdphoto2.wdp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microsoft.com/office/2007/relationships/hdphoto" Target="../media/hdphoto2.wdp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microsoft.com/office/2007/relationships/hdphoto" Target="../media/hdphoto2.wdp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36707-E2BD-4E94-A46F-B5F28A85EB93}" type="datetime1">
              <a:rPr lang="fr-FR" smtClean="0"/>
              <a:t>10/11/2015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051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BA1DF-5271-493C-A8D2-1632C395DF4F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533" y="6406644"/>
            <a:ext cx="105674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smtClean="0">
                <a:solidFill>
                  <a:prstClr val="black"/>
                </a:solidFill>
              </a:rPr>
              <a:t>/98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8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 cstate="print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D31F2A-611E-4A05-B64C-9C59BD71B301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 cstate="print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533" y="6406644"/>
            <a:ext cx="105674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smtClean="0">
                <a:solidFill>
                  <a:prstClr val="black"/>
                </a:solidFill>
              </a:rPr>
              <a:t>/98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00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79B57-D33E-44CA-A140-748722D83548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10/11/2015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533" y="6416761"/>
            <a:ext cx="10567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/>
                </a:solidFill>
              </a:defRPr>
            </a:lvl1pPr>
          </a:lstStyle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‹#›</a:t>
            </a:fld>
            <a:r>
              <a:rPr lang="fr-FR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99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38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52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0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1613" y="45637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8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983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Collection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Web-</a:t>
            </a:r>
            <a:r>
              <a:rPr lang="fr-FR" sz="2000" dirty="0" err="1" smtClean="0"/>
              <a:t>crawling</a:t>
            </a:r>
            <a:endParaRPr lang="fr-FR" sz="2000" dirty="0" smtClean="0"/>
          </a:p>
          <a:p>
            <a:pPr lvl="1"/>
            <a:r>
              <a:rPr lang="fr-FR" sz="1800" dirty="0" smtClean="0"/>
              <a:t>6 sites d’annonces immobilières</a:t>
            </a:r>
          </a:p>
        </p:txBody>
      </p:sp>
      <p:pic>
        <p:nvPicPr>
          <p:cNvPr id="2052" name="Picture 4" descr="C:\Users\Giovanna\Documents\GitHub\Webmining-2015\Soutenance\lafor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514" y="3394973"/>
            <a:ext cx="2698214" cy="26443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053" name="Picture 5" descr="C:\Users\Giovanna\Documents\GitHub\Webmining-2015\Soutenance\p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9" y="3394973"/>
            <a:ext cx="2903886" cy="26443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Giovanna\Documents\GitHub\Webmining-2015\Soutenance\selo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43" y="3394974"/>
            <a:ext cx="2752079" cy="2644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571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Collection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/>
              <a:t>Web-</a:t>
            </a:r>
            <a:r>
              <a:rPr lang="fr-FR" sz="2000" dirty="0" err="1"/>
              <a:t>crawling</a:t>
            </a:r>
            <a:endParaRPr lang="fr-FR" sz="2000" dirty="0"/>
          </a:p>
          <a:p>
            <a:pPr lvl="1"/>
            <a:r>
              <a:rPr lang="fr-FR" sz="1800" dirty="0" smtClean="0"/>
              <a:t>6 sites d’annonces immobilières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r>
              <a:rPr lang="fr-FR" sz="2000" dirty="0" smtClean="0"/>
              <a:t>Open data</a:t>
            </a:r>
          </a:p>
          <a:p>
            <a:pPr lvl="1"/>
            <a:r>
              <a:rPr lang="fr-FR" dirty="0" smtClean="0"/>
              <a:t>RATP</a:t>
            </a:r>
          </a:p>
          <a:p>
            <a:pPr lvl="1"/>
            <a:r>
              <a:rPr lang="fr-FR" dirty="0" smtClean="0"/>
              <a:t>Ville de Paris</a:t>
            </a:r>
          </a:p>
        </p:txBody>
      </p:sp>
      <p:cxnSp>
        <p:nvCxnSpPr>
          <p:cNvPr id="7" name="Straight Arrow Connector 6"/>
          <p:cNvCxnSpPr>
            <a:endCxn id="16" idx="1"/>
          </p:cNvCxnSpPr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3294167" y="3991043"/>
            <a:ext cx="3265982" cy="2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560149" y="3624082"/>
            <a:ext cx="3226080" cy="7339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>
                <a:solidFill>
                  <a:schemeClr val="accent1"/>
                </a:solidFill>
              </a:rPr>
              <a:t>-</a:t>
            </a:r>
            <a:r>
              <a:rPr lang="fr-FR" sz="1800" dirty="0" smtClean="0"/>
              <a:t> Localisation des biens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accent1"/>
                </a:solidFill>
              </a:rPr>
              <a:t>-</a:t>
            </a:r>
            <a:r>
              <a:rPr lang="fr-FR" dirty="0" smtClean="0"/>
              <a:t> Visualisation sur une carte</a:t>
            </a:r>
            <a:endParaRPr lang="fr-FR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013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Objectif : </a:t>
            </a:r>
            <a:r>
              <a:rPr lang="fr-FR" dirty="0" smtClean="0"/>
              <a:t>récupérer des informations dans des pages HTML</a:t>
            </a:r>
          </a:p>
        </p:txBody>
      </p:sp>
      <p:pic>
        <p:nvPicPr>
          <p:cNvPr id="6" name="Picture 4" descr="C:\Users\Giovanna\Documents\GitHub\Webmining-2015\Soutenance\htm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59" y="2113003"/>
            <a:ext cx="7267615" cy="4588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33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Objectif : </a:t>
            </a:r>
            <a:r>
              <a:rPr lang="fr-FR" dirty="0"/>
              <a:t>récupérer des informations dans des pages HTML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Développement de </a:t>
            </a:r>
            <a:r>
              <a:rPr lang="fr-FR" dirty="0" smtClean="0">
                <a:solidFill>
                  <a:schemeClr val="accent1"/>
                </a:solidFill>
              </a:rPr>
              <a:t>robots d’indexation</a:t>
            </a:r>
          </a:p>
          <a:p>
            <a:pPr lvl="1"/>
            <a:r>
              <a:rPr lang="fr-FR" dirty="0" smtClean="0"/>
              <a:t>Fouillent le web récursivement à partir d’une URL de départ</a:t>
            </a:r>
          </a:p>
          <a:p>
            <a:pPr lvl="1"/>
            <a:r>
              <a:rPr lang="fr-FR" dirty="0" smtClean="0"/>
              <a:t>Extraient des données via les balises HTML</a:t>
            </a:r>
          </a:p>
        </p:txBody>
      </p:sp>
      <p:pic>
        <p:nvPicPr>
          <p:cNvPr id="11" name="Picture 3" descr="C:\Users\Giovanna\Documents\GitHub\Webmining-2015\Soutenance\scrapy-big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25" y="3521975"/>
            <a:ext cx="1905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565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smtClean="0"/>
              <a:t>Introduction : le PESTO </a:t>
            </a:r>
            <a:r>
              <a:rPr lang="fr-FR" sz="4400" dirty="0" err="1" smtClean="0"/>
              <a:t>Webmining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Web crawling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Stratégie de fouille</a:t>
            </a:r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77334" y="1622854"/>
            <a:ext cx="3647531" cy="4418507"/>
          </a:xfrm>
        </p:spPr>
        <p:txBody>
          <a:bodyPr/>
          <a:lstStyle/>
          <a:p>
            <a:r>
              <a:rPr lang="fr-FR" dirty="0" smtClean="0"/>
              <a:t>Un robot d’indexation par site</a:t>
            </a:r>
          </a:p>
          <a:p>
            <a:endParaRPr lang="fr-FR" sz="1000" dirty="0" smtClean="0"/>
          </a:p>
          <a:p>
            <a:endParaRPr lang="fr-FR" sz="1000" dirty="0"/>
          </a:p>
          <a:p>
            <a:r>
              <a:rPr lang="fr-FR" dirty="0" smtClean="0"/>
              <a:t>Développement :</a:t>
            </a:r>
          </a:p>
          <a:p>
            <a:pPr lvl="1"/>
            <a:r>
              <a:rPr lang="fr-FR" dirty="0" smtClean="0"/>
              <a:t>Définir les URL de départ</a:t>
            </a:r>
          </a:p>
          <a:p>
            <a:pPr lvl="1"/>
            <a:r>
              <a:rPr lang="fr-FR" dirty="0" smtClean="0">
                <a:solidFill>
                  <a:schemeClr val="accent4"/>
                </a:solidFill>
              </a:rPr>
              <a:t>Définir des règles pour cliquer sur tous les liens d’annonces</a:t>
            </a:r>
          </a:p>
          <a:p>
            <a:pPr lvl="1"/>
            <a:r>
              <a:rPr lang="fr-FR" dirty="0" smtClean="0"/>
              <a:t>Extraire les caractéristiques du bien pour chaque page d’annonce</a:t>
            </a:r>
          </a:p>
        </p:txBody>
      </p:sp>
      <p:pic>
        <p:nvPicPr>
          <p:cNvPr id="5" name="Picture 8" descr="C:\Users\Giovanna\Documents\GitHub\Webmining-2015\Soutenance\selog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r="33724"/>
          <a:stretch/>
        </p:blipFill>
        <p:spPr bwMode="auto">
          <a:xfrm>
            <a:off x="5774724" y="230659"/>
            <a:ext cx="3188044" cy="61783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036541" y="2372498"/>
            <a:ext cx="1738183" cy="1301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36541" y="3674076"/>
            <a:ext cx="1738183" cy="271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36541" y="3674076"/>
            <a:ext cx="1738183" cy="1153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36541" y="3674076"/>
            <a:ext cx="1738183" cy="2100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84108" y="667265"/>
            <a:ext cx="626076" cy="4860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625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l’URL de départ</a:t>
            </a:r>
            <a:endParaRPr lang="fr-FR" dirty="0"/>
          </a:p>
        </p:txBody>
      </p:sp>
      <p:sp>
        <p:nvSpPr>
          <p:cNvPr id="41" name="Content Placeholder 2"/>
          <p:cNvSpPr>
            <a:spLocks noGrp="1"/>
          </p:cNvSpPr>
          <p:nvPr>
            <p:ph sz="half" idx="1"/>
          </p:nvPr>
        </p:nvSpPr>
        <p:spPr>
          <a:xfrm>
            <a:off x="685572" y="1493412"/>
            <a:ext cx="8581996" cy="3880772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Idée naïve : </a:t>
            </a:r>
            <a:r>
              <a:rPr lang="fr-FR" dirty="0" smtClean="0"/>
              <a:t>rechercher les appartements en vente à Paris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2"/>
          </p:nvPr>
        </p:nvSpPr>
        <p:spPr>
          <a:xfrm>
            <a:off x="5798424" y="2302099"/>
            <a:ext cx="4184034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4"/>
                </a:solidFill>
              </a:rPr>
              <a:t>Problèmes </a:t>
            </a:r>
            <a:r>
              <a:rPr lang="fr-FR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fr-FR" dirty="0"/>
              <a:t>seulement 20 objets sont </a:t>
            </a:r>
            <a:r>
              <a:rPr lang="fr-FR" dirty="0" smtClean="0"/>
              <a:t>affichés sur la page</a:t>
            </a:r>
            <a:endParaRPr lang="fr-FR" dirty="0"/>
          </a:p>
          <a:p>
            <a:pPr lvl="1"/>
            <a:r>
              <a:rPr lang="fr-FR" dirty="0"/>
              <a:t>même en tournant les pages seulement 2000 objets sur 18346 sont accessibles </a:t>
            </a:r>
            <a:r>
              <a:rPr lang="fr-FR" dirty="0" smtClean="0"/>
              <a:t>!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Il faut donc utiliser une </a:t>
            </a:r>
            <a:r>
              <a:rPr lang="fr-FR" dirty="0" smtClean="0"/>
              <a:t>liste d’URL </a:t>
            </a:r>
            <a:r>
              <a:rPr lang="fr-FR" dirty="0"/>
              <a:t>au départ de la </a:t>
            </a:r>
            <a:r>
              <a:rPr lang="fr-FR" dirty="0" smtClean="0"/>
              <a:t>fouille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71" y="2597631"/>
            <a:ext cx="4284448" cy="25657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6" y="5374184"/>
            <a:ext cx="4305458" cy="985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Oval 41"/>
          <p:cNvSpPr/>
          <p:nvPr/>
        </p:nvSpPr>
        <p:spPr>
          <a:xfrm>
            <a:off x="1309816" y="3707027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Oval 42"/>
          <p:cNvSpPr/>
          <p:nvPr/>
        </p:nvSpPr>
        <p:spPr>
          <a:xfrm>
            <a:off x="906162" y="5263979"/>
            <a:ext cx="873211" cy="3624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29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58" y="2425360"/>
            <a:ext cx="3413588" cy="3636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722445" y="193726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/>
              <a:t>r</a:t>
            </a:r>
            <a:r>
              <a:rPr lang="fr-FR" sz="1200" dirty="0" smtClean="0"/>
              <a:t>echerches filtrées par arrondissement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9600" y="3230949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/>
              <a:t>page suivante</a:t>
            </a:r>
          </a:p>
          <a:p>
            <a:pPr algn="ctr"/>
            <a:r>
              <a:rPr lang="fr-FR" sz="1200" dirty="0" smtClean="0"/>
              <a:t>des résultats de recherche</a:t>
            </a:r>
            <a:endParaRPr lang="fr-F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31815" y="3564242"/>
            <a:ext cx="96693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200" dirty="0" smtClean="0"/>
              <a:t>- id</a:t>
            </a:r>
          </a:p>
          <a:p>
            <a:r>
              <a:rPr lang="fr-FR" sz="1200" dirty="0" smtClean="0"/>
              <a:t>- url</a:t>
            </a:r>
            <a:endParaRPr lang="fr-FR" sz="1200" dirty="0"/>
          </a:p>
        </p:txBody>
      </p:sp>
      <p:cxnSp>
        <p:nvCxnSpPr>
          <p:cNvPr id="35" name="Elbow Connector 34"/>
          <p:cNvCxnSpPr>
            <a:stCxn id="31" idx="2"/>
            <a:endCxn id="31" idx="1"/>
          </p:cNvCxnSpPr>
          <p:nvPr/>
        </p:nvCxnSpPr>
        <p:spPr>
          <a:xfrm rot="5400000" flipH="1">
            <a:off x="1257556" y="3282325"/>
            <a:ext cx="369332" cy="1005244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2"/>
            <a:endCxn id="31" idx="0"/>
          </p:cNvCxnSpPr>
          <p:nvPr/>
        </p:nvCxnSpPr>
        <p:spPr>
          <a:xfrm flipH="1">
            <a:off x="1944844" y="2491263"/>
            <a:ext cx="1215752" cy="73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2"/>
            <a:endCxn id="32" idx="0"/>
          </p:cNvCxnSpPr>
          <p:nvPr/>
        </p:nvCxnSpPr>
        <p:spPr>
          <a:xfrm>
            <a:off x="3160596" y="2491263"/>
            <a:ext cx="954685" cy="1072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3"/>
            <a:endCxn id="32" idx="1"/>
          </p:cNvCxnSpPr>
          <p:nvPr/>
        </p:nvCxnSpPr>
        <p:spPr>
          <a:xfrm>
            <a:off x="2950087" y="3600281"/>
            <a:ext cx="681728" cy="317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996907" y="3172154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0505" y="4899349"/>
            <a:ext cx="372218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url</a:t>
            </a:r>
            <a:endParaRPr lang="fr-FR" sz="12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782723" y="5028068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564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19" name="Picture 2" descr="C:\Users\Giovanna\Documents\GitHub\Webmining-2015\Soutenance\bie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8"/>
          <a:stretch/>
        </p:blipFill>
        <p:spPr bwMode="auto">
          <a:xfrm>
            <a:off x="6805246" y="932543"/>
            <a:ext cx="3870992" cy="5517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6376878" y="152987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1" name="TextBox 20"/>
          <p:cNvSpPr txBox="1"/>
          <p:nvPr/>
        </p:nvSpPr>
        <p:spPr>
          <a:xfrm>
            <a:off x="5884435" y="1399611"/>
            <a:ext cx="49244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titre</a:t>
            </a:r>
            <a:endParaRPr lang="fr-F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27716" y="1757445"/>
            <a:ext cx="44916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prix</a:t>
            </a:r>
            <a:endParaRPr lang="fr-F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425977" y="4969168"/>
            <a:ext cx="95090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description</a:t>
            </a:r>
            <a:endParaRPr lang="fr-F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324987" y="5941243"/>
            <a:ext cx="105189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informations</a:t>
            </a:r>
            <a:endParaRPr lang="fr-FR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76878" y="1895944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76878" y="5107667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76878" y="607974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1722445" y="193726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/>
              <a:t>r</a:t>
            </a:r>
            <a:r>
              <a:rPr lang="fr-FR" sz="1200" dirty="0" smtClean="0"/>
              <a:t>echerches filtrées par arrondissement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9600" y="3230949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/>
              <a:t>page suivante</a:t>
            </a:r>
          </a:p>
          <a:p>
            <a:pPr algn="ctr"/>
            <a:r>
              <a:rPr lang="fr-FR" sz="1200" dirty="0" smtClean="0"/>
              <a:t>des résultats de recherche</a:t>
            </a:r>
            <a:endParaRPr lang="fr-FR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631815" y="3564242"/>
            <a:ext cx="96693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200" dirty="0"/>
              <a:t>- id</a:t>
            </a:r>
          </a:p>
          <a:p>
            <a:r>
              <a:rPr lang="fr-FR" sz="1200" dirty="0"/>
              <a:t>- url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38038" y="4819134"/>
            <a:ext cx="1154483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Bien</a:t>
            </a:r>
          </a:p>
          <a:p>
            <a:r>
              <a:rPr lang="fr-FR" sz="1200" dirty="0" smtClean="0"/>
              <a:t>- id</a:t>
            </a:r>
            <a:endParaRPr lang="fr-FR" sz="1200" dirty="0"/>
          </a:p>
          <a:p>
            <a:r>
              <a:rPr lang="fr-FR" sz="1200" dirty="0" smtClean="0"/>
              <a:t>- url</a:t>
            </a:r>
          </a:p>
          <a:p>
            <a:r>
              <a:rPr lang="fr-FR" sz="1200" dirty="0" smtClean="0"/>
              <a:t>- titre</a:t>
            </a:r>
          </a:p>
          <a:p>
            <a:r>
              <a:rPr lang="fr-FR" sz="1200" dirty="0" smtClean="0"/>
              <a:t>- description</a:t>
            </a:r>
          </a:p>
          <a:p>
            <a:r>
              <a:rPr lang="fr-FR" sz="1200" dirty="0" smtClean="0"/>
              <a:t>- informations</a:t>
            </a:r>
          </a:p>
          <a:p>
            <a:r>
              <a:rPr lang="fr-FR" sz="1200" dirty="0" smtClean="0"/>
              <a:t>- métros</a:t>
            </a:r>
          </a:p>
          <a:p>
            <a:r>
              <a:rPr lang="fr-FR" sz="1200" dirty="0" smtClean="0"/>
              <a:t>- agence</a:t>
            </a:r>
          </a:p>
        </p:txBody>
      </p:sp>
      <p:cxnSp>
        <p:nvCxnSpPr>
          <p:cNvPr id="42" name="Straight Arrow Connector 41"/>
          <p:cNvCxnSpPr>
            <a:stCxn id="40" idx="2"/>
            <a:endCxn id="41" idx="0"/>
          </p:cNvCxnSpPr>
          <p:nvPr/>
        </p:nvCxnSpPr>
        <p:spPr>
          <a:xfrm flipH="1">
            <a:off x="4115280" y="4272128"/>
            <a:ext cx="1" cy="547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9" idx="2"/>
            <a:endCxn id="39" idx="1"/>
          </p:cNvCxnSpPr>
          <p:nvPr/>
        </p:nvCxnSpPr>
        <p:spPr>
          <a:xfrm rot="5400000" flipH="1">
            <a:off x="1257556" y="3282325"/>
            <a:ext cx="369332" cy="1005244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2"/>
            <a:endCxn id="39" idx="0"/>
          </p:cNvCxnSpPr>
          <p:nvPr/>
        </p:nvCxnSpPr>
        <p:spPr>
          <a:xfrm flipH="1">
            <a:off x="1944844" y="2491263"/>
            <a:ext cx="1215752" cy="73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2"/>
            <a:endCxn id="40" idx="0"/>
          </p:cNvCxnSpPr>
          <p:nvPr/>
        </p:nvCxnSpPr>
        <p:spPr>
          <a:xfrm>
            <a:off x="3160596" y="2491263"/>
            <a:ext cx="954685" cy="1072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3"/>
            <a:endCxn id="40" idx="1"/>
          </p:cNvCxnSpPr>
          <p:nvPr/>
        </p:nvCxnSpPr>
        <p:spPr>
          <a:xfrm>
            <a:off x="2950087" y="3600281"/>
            <a:ext cx="681728" cy="317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496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du 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6 robots d’indexation implémentés</a:t>
            </a:r>
          </a:p>
          <a:p>
            <a:endParaRPr lang="fr-FR" dirty="0" smtClean="0"/>
          </a:p>
          <a:p>
            <a:r>
              <a:rPr lang="fr-FR" dirty="0" smtClean="0"/>
              <a:t>Stratégie de politesse</a:t>
            </a:r>
          </a:p>
          <a:p>
            <a:pPr lvl="1"/>
            <a:r>
              <a:rPr lang="fr-FR" dirty="0" smtClean="0"/>
              <a:t>Attention à la </a:t>
            </a:r>
            <a:r>
              <a:rPr lang="fr-FR" dirty="0" err="1" smtClean="0"/>
              <a:t>blacklist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/>
              <a:t>Stratégie de </a:t>
            </a:r>
            <a:r>
              <a:rPr lang="fr-FR" dirty="0" smtClean="0"/>
              <a:t>revisite</a:t>
            </a:r>
          </a:p>
          <a:p>
            <a:pPr lvl="1"/>
            <a:r>
              <a:rPr lang="fr-FR" dirty="0" smtClean="0"/>
              <a:t>Mises à jour de la base de donnée</a:t>
            </a:r>
            <a:endParaRPr lang="fr-FR" dirty="0"/>
          </a:p>
          <a:p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236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47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web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Web : exploration du web pour obtenir des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Mining : exploitation de grands jeux de données </a:t>
            </a:r>
          </a:p>
          <a:p>
            <a:endParaRPr lang="fr-FR" dirty="0"/>
          </a:p>
          <a:p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…machine </a:t>
            </a:r>
            <a:r>
              <a:rPr lang="fr-FR" dirty="0" err="1" smtClean="0"/>
              <a:t>learning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00" y="1930400"/>
            <a:ext cx="6215197" cy="3822838"/>
          </a:xfrm>
        </p:spPr>
      </p:pic>
    </p:spTree>
    <p:extLst>
      <p:ext uri="{BB962C8B-B14F-4D97-AF65-F5344CB8AC3E}">
        <p14:creationId xmlns:p14="http://schemas.microsoft.com/office/powerpoint/2010/main" val="17922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soit 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4954" y="4793380"/>
            <a:ext cx="2106001" cy="1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Genèse du projet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« Exploiter des données internet pour </a:t>
            </a:r>
            <a:r>
              <a:rPr lang="fr-FR" b="1" u="sng" dirty="0" smtClean="0"/>
              <a:t>estimer</a:t>
            </a:r>
            <a:r>
              <a:rPr lang="fr-FR" b="1" dirty="0" smtClean="0"/>
              <a:t> le </a:t>
            </a:r>
            <a:r>
              <a:rPr lang="fr-FR" b="1" u="sng" dirty="0" smtClean="0"/>
              <a:t>prix</a:t>
            </a:r>
            <a:r>
              <a:rPr lang="fr-FR" b="1" dirty="0" smtClean="0"/>
              <a:t> d’un </a:t>
            </a:r>
            <a:r>
              <a:rPr lang="fr-FR" b="1" u="sng" dirty="0" smtClean="0"/>
              <a:t>appartement</a:t>
            </a:r>
            <a:r>
              <a:rPr lang="fr-FR" b="1" dirty="0" smtClean="0"/>
              <a:t>. »</a:t>
            </a:r>
          </a:p>
          <a:p>
            <a:pPr marL="0" indent="0" algn="ctr">
              <a:buNone/>
            </a:pPr>
            <a:endParaRPr lang="fr-FR" b="1" dirty="0"/>
          </a:p>
          <a:p>
            <a:pPr>
              <a:buFont typeface="+mj-lt"/>
              <a:buAutoNum type="arabicPeriod"/>
            </a:pPr>
            <a:endParaRPr lang="fr-FR" sz="1600" dirty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Le prix : </a:t>
            </a:r>
            <a:r>
              <a:rPr lang="fr-FR" sz="1600" dirty="0" smtClean="0"/>
              <a:t>réel? Annonce? A la vente? A la location? </a:t>
            </a:r>
          </a:p>
          <a:p>
            <a:pPr marL="457200" lvl="1" indent="0">
              <a:buNone/>
            </a:pPr>
            <a:r>
              <a:rPr lang="fr-FR" sz="1400" dirty="0"/>
              <a:t>	</a:t>
            </a:r>
            <a:r>
              <a:rPr lang="fr-FR" dirty="0" smtClean="0"/>
              <a:t>Prix de vente.</a:t>
            </a:r>
            <a:endParaRPr lang="fr-FR" dirty="0"/>
          </a:p>
          <a:p>
            <a:pPr>
              <a:buFont typeface="+mj-lt"/>
              <a:buAutoNum type="arabicPeriod"/>
            </a:pPr>
            <a:r>
              <a:rPr lang="fr-FR" sz="1600" b="1" dirty="0"/>
              <a:t>Estimer</a:t>
            </a:r>
            <a:r>
              <a:rPr lang="fr-FR" sz="1600" dirty="0"/>
              <a:t> : pour qui</a:t>
            </a:r>
            <a:r>
              <a:rPr lang="fr-FR" sz="1600" dirty="0" smtClean="0"/>
              <a:t>?</a:t>
            </a:r>
            <a:endParaRPr lang="fr-FR" sz="1600" dirty="0"/>
          </a:p>
          <a:p>
            <a:pPr marL="914400" lvl="2" indent="0">
              <a:buNone/>
            </a:pPr>
            <a:r>
              <a:rPr lang="fr-FR" sz="1600" dirty="0" smtClean="0"/>
              <a:t>Pour le vendeur et pour l’acheteur (fonction de recherche).</a:t>
            </a:r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Appartement :</a:t>
            </a:r>
            <a:r>
              <a:rPr lang="fr-FR" sz="1400" b="1" dirty="0" smtClean="0"/>
              <a:t> </a:t>
            </a:r>
            <a:r>
              <a:rPr lang="fr-FR" sz="1600" dirty="0"/>
              <a:t>m</a:t>
            </a:r>
            <a:r>
              <a:rPr lang="fr-FR" sz="1600" dirty="0" smtClean="0"/>
              <a:t>aisons aussi? limité à une région? Un département? Paris?</a:t>
            </a:r>
          </a:p>
          <a:p>
            <a:pPr marL="914400" lvl="2" indent="0">
              <a:buNone/>
            </a:pPr>
            <a:r>
              <a:rPr lang="fr-FR" sz="1600" dirty="0" smtClean="0"/>
              <a:t>Appartements en vente à Paris.</a:t>
            </a:r>
            <a:endParaRPr lang="fr-F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Web crawling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r="16578" b="21933"/>
          <a:stretch/>
        </p:blipFill>
        <p:spPr bwMode="auto">
          <a:xfrm>
            <a:off x="4617810" y="3863522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Quelques chiffres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943" y="1045135"/>
            <a:ext cx="915278" cy="99773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17849" y="1705535"/>
            <a:ext cx="7682113" cy="3775201"/>
          </a:xfrm>
        </p:spPr>
        <p:txBody>
          <a:bodyPr/>
          <a:lstStyle/>
          <a:p>
            <a:r>
              <a:rPr lang="fr-FR" dirty="0" smtClean="0"/>
              <a:t>18 000 annonces</a:t>
            </a:r>
          </a:p>
          <a:p>
            <a:r>
              <a:rPr lang="fr-FR" dirty="0" smtClean="0"/>
              <a:t>14 000 avec nombre de chambres</a:t>
            </a:r>
          </a:p>
          <a:p>
            <a:r>
              <a:rPr lang="fr-FR" dirty="0" smtClean="0"/>
              <a:t>11 000 avec cave</a:t>
            </a:r>
          </a:p>
          <a:p>
            <a:r>
              <a:rPr lang="fr-FR" dirty="0" smtClean="0"/>
              <a:t>9000 avec ascenseur</a:t>
            </a:r>
          </a:p>
          <a:p>
            <a:r>
              <a:rPr lang="fr-FR" dirty="0" smtClean="0"/>
              <a:t>7000 avec coordonnées précises (métro ou rue)</a:t>
            </a:r>
          </a:p>
          <a:p>
            <a:r>
              <a:rPr lang="fr-FR" dirty="0" smtClean="0"/>
              <a:t>6000 avec la date de construction</a:t>
            </a:r>
          </a:p>
          <a:p>
            <a:r>
              <a:rPr lang="fr-FR" dirty="0" smtClean="0"/>
              <a:t>4000 avec cuisine américaine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44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Appartements</a:t>
            </a:r>
          </a:p>
          <a:p>
            <a:pPr lvl="1"/>
            <a:r>
              <a:rPr lang="fr-FR" dirty="0" smtClean="0"/>
              <a:t>Caractéristiques</a:t>
            </a:r>
          </a:p>
          <a:p>
            <a:pPr lvl="1"/>
            <a:r>
              <a:rPr lang="fr-FR" dirty="0" smtClean="0"/>
              <a:t>Localisation</a:t>
            </a:r>
            <a:endParaRPr lang="fr-FR" dirty="0"/>
          </a:p>
        </p:txBody>
      </p:sp>
      <p:pic>
        <p:nvPicPr>
          <p:cNvPr id="1026" name="Picture 2" descr="C:\Users\Giovanna\Documents\GitHub\Webmining-2015\Soutenance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6" y="4059606"/>
            <a:ext cx="2924432" cy="7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iovanna\Documents\GitHub\Webmining-2015\Soutenance\cart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7" y="79490"/>
            <a:ext cx="5079376" cy="28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6" y="3037188"/>
            <a:ext cx="5079376" cy="338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2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887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Enjeux : </a:t>
            </a:r>
          </a:p>
          <a:p>
            <a:pPr lvl="1"/>
            <a:r>
              <a:rPr lang="fr-FR" dirty="0"/>
              <a:t>Visualiser les données (encore)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Comprendre le jeu de données :</a:t>
            </a:r>
            <a:endParaRPr lang="fr-FR" sz="1800" dirty="0"/>
          </a:p>
          <a:p>
            <a:pPr lvl="2"/>
            <a:r>
              <a:rPr lang="fr-FR" sz="1600" dirty="0"/>
              <a:t>Importance et pertinence des </a:t>
            </a:r>
            <a:r>
              <a:rPr lang="fr-FR" sz="1600" dirty="0" err="1"/>
              <a:t>features</a:t>
            </a:r>
            <a:endParaRPr lang="fr-FR" sz="1600" dirty="0"/>
          </a:p>
          <a:p>
            <a:pPr lvl="2"/>
            <a:r>
              <a:rPr lang="fr-FR" sz="1600" dirty="0"/>
              <a:t>Corrélations, dépendances.</a:t>
            </a:r>
          </a:p>
          <a:p>
            <a:pPr marL="914400" lvl="2" indent="0">
              <a:buNone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443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1900" dirty="0" smtClean="0"/>
                  <a:t>Problèmes :</a:t>
                </a:r>
              </a:p>
              <a:p>
                <a:endParaRPr lang="fr-FR" dirty="0"/>
              </a:p>
              <a:p>
                <a:r>
                  <a:rPr lang="fr-FR" sz="1700" dirty="0" smtClean="0"/>
                  <a:t>Théorie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=( </m:t>
                    </m:r>
                    <m:sSubSup>
                      <m:sSub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 )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700" dirty="0" smtClean="0"/>
              </a:p>
              <a:p>
                <a:endParaRPr lang="fr-FR" sz="1700" dirty="0"/>
              </a:p>
              <a:p>
                <a:r>
                  <a:rPr lang="fr-FR" sz="1700" dirty="0" smtClean="0"/>
                  <a:t>Pratique : Annonce= (oui, non, oui, ??, ??, …, 34 m²,??...)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Théorie : l’apprentissage se fait sur l’espace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fr-FR" sz="1700" dirty="0" smtClean="0"/>
                  <a:t>.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Pratique : oui/non = 0/1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?? = -1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Valeurs entières</a:t>
                </a:r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570" b="-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6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Deux types de caractéristiques :</a:t>
            </a:r>
          </a:p>
          <a:p>
            <a:pPr lvl="1"/>
            <a:r>
              <a:rPr lang="fr-FR" dirty="0" smtClean="0"/>
              <a:t>8 quantitatives </a:t>
            </a:r>
            <a:r>
              <a:rPr lang="fr-FR" dirty="0"/>
              <a:t>(surface, nombre de pièces, coordonnées, étage</a:t>
            </a:r>
            <a:r>
              <a:rPr lang="fr-FR" dirty="0" smtClean="0"/>
              <a:t>…).</a:t>
            </a:r>
            <a:endParaRPr lang="fr-FR" dirty="0"/>
          </a:p>
          <a:p>
            <a:pPr lvl="1"/>
            <a:r>
              <a:rPr lang="fr-FR" dirty="0" smtClean="0"/>
              <a:t>82 qualitatives (…le reste).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De qualités inégales:</a:t>
            </a:r>
          </a:p>
          <a:p>
            <a:pPr lvl="1"/>
            <a:r>
              <a:rPr lang="fr-FR" dirty="0" smtClean="0"/>
              <a:t>Quantitatives bien renseignées (faciles à récupérer).</a:t>
            </a:r>
          </a:p>
          <a:p>
            <a:pPr lvl="1"/>
            <a:r>
              <a:rPr lang="fr-FR" dirty="0" smtClean="0"/>
              <a:t>Qualitatives assez incomplètes (BDD et annonce utilisateur).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45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753" y="1248458"/>
            <a:ext cx="5257524" cy="914153"/>
          </a:xfrm>
        </p:spPr>
        <p:txBody>
          <a:bodyPr/>
          <a:lstStyle/>
          <a:p>
            <a:r>
              <a:rPr lang="fr-FR" dirty="0" smtClean="0"/>
              <a:t>Quelques sites estiment les biens immobiliers</a:t>
            </a:r>
          </a:p>
          <a:p>
            <a:r>
              <a:rPr lang="fr-FR" dirty="0" smtClean="0"/>
              <a:t>Bases de données de notaires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04" y="2334255"/>
            <a:ext cx="3110744" cy="3209237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334698" y="1248458"/>
            <a:ext cx="3283027" cy="91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Gérés par des agences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8939" y="2208065"/>
            <a:ext cx="3010991" cy="245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2157" y="4315373"/>
            <a:ext cx="3490454" cy="2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7709" y="3717902"/>
            <a:ext cx="3260696" cy="28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Prétraitement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</a:t>
            </a:r>
            <a:r>
              <a:rPr lang="fr-FR" sz="2400" dirty="0"/>
              <a:t>P</a:t>
            </a:r>
            <a:r>
              <a:rPr lang="fr-FR" sz="2400" dirty="0" smtClean="0"/>
              <a:t>rincipales</a:t>
            </a:r>
            <a:endParaRPr lang="fr-FR" sz="24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9562" y="3168743"/>
            <a:ext cx="2383743" cy="23837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9546" y="3168743"/>
            <a:ext cx="3164098" cy="23837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18866" y="1719618"/>
            <a:ext cx="8898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 smtClean="0">
              <a:solidFill>
                <a:prstClr val="black"/>
              </a:solidFill>
            </a:endParaRPr>
          </a:p>
          <a:p>
            <a:r>
              <a:rPr lang="fr-FR" dirty="0" smtClean="0">
                <a:solidFill>
                  <a:prstClr val="black"/>
                </a:solidFill>
              </a:rPr>
              <a:t>Notion de direction principale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903411"/>
          </a:xfrm>
        </p:spPr>
        <p:txBody>
          <a:bodyPr numCol="2">
            <a:normAutofit/>
          </a:bodyPr>
          <a:lstStyle/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Surface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Latitude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Longitude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Arrondissement</a:t>
            </a:r>
          </a:p>
          <a:p>
            <a:pPr marL="857250" lvl="1" indent="-457200">
              <a:buFont typeface="+mj-lt"/>
              <a:buAutoNum type="arabicPeriod"/>
            </a:pPr>
            <a:endParaRPr lang="fr-FR" dirty="0" smtClean="0"/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Etage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d’étages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pièces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chambres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77334" y="1689100"/>
            <a:ext cx="40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Au départ, 8 dimensions :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77334" y="4356100"/>
            <a:ext cx="859666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 la fin, 4 dimensions :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Surface-nombre de pièces (et un peu coordonnées et nombre de pièces)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Coordonnées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 et nombre d’étages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</a:t>
            </a:r>
          </a:p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7" y="603613"/>
            <a:ext cx="8657462" cy="58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4" y="478301"/>
            <a:ext cx="8592857" cy="5788807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9" y="389303"/>
            <a:ext cx="9244946" cy="6042025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Résultat :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1600" dirty="0" smtClean="0"/>
              <a:t>Une dimension effective : 4 au lieu de </a:t>
            </a:r>
            <a:r>
              <a:rPr lang="fr-FR" sz="1600" dirty="0"/>
              <a:t>8</a:t>
            </a:r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Des directions principales : combinaisons de </a:t>
            </a:r>
            <a:r>
              <a:rPr lang="fr-FR" sz="1600" dirty="0" err="1" smtClean="0"/>
              <a:t>features</a:t>
            </a:r>
            <a:endParaRPr lang="fr-FR" sz="1600" dirty="0" smtClean="0"/>
          </a:p>
          <a:p>
            <a:pPr marL="0" indent="0" algn="ctr">
              <a:buNone/>
            </a:pPr>
            <a:endParaRPr lang="fr-FR" sz="1600" dirty="0"/>
          </a:p>
          <a:p>
            <a:pPr marL="0" indent="0" algn="ctr">
              <a:buNone/>
            </a:pPr>
            <a:endParaRPr lang="fr-FR" sz="1600" dirty="0" smtClean="0"/>
          </a:p>
          <a:p>
            <a:pPr marL="0" indent="0" algn="ctr">
              <a:buNone/>
            </a:pPr>
            <a:r>
              <a:rPr lang="fr-FR" sz="1600" dirty="0" smtClean="0"/>
              <a:t>Aide à l’apprentissage?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476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Pour les caractéristiques qualitatives : analyse des correspondances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endParaRPr lang="fr-F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4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But : évaluer des corrélations entre différentes caractéristiques </a:t>
            </a:r>
            <a:r>
              <a:rPr lang="fr-FR" b="1" u="sng" dirty="0" smtClean="0"/>
              <a:t>qualitatives</a:t>
            </a:r>
          </a:p>
          <a:p>
            <a:pPr marL="0" indent="0">
              <a:buNone/>
            </a:pPr>
            <a:r>
              <a:rPr lang="fr-FR" b="1" dirty="0" smtClean="0"/>
              <a:t>	</a:t>
            </a:r>
            <a:r>
              <a:rPr lang="fr-FR" dirty="0" smtClean="0"/>
              <a:t>(et avec quelques caractéristiques quantitatives?)</a:t>
            </a:r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Idée : compter des </a:t>
            </a:r>
            <a:r>
              <a:rPr lang="fr-FR" dirty="0" err="1" smtClean="0"/>
              <a:t>co-occurrences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Beaucoup de </a:t>
            </a:r>
            <a:r>
              <a:rPr lang="fr-FR" dirty="0" err="1" smtClean="0"/>
              <a:t>co-occurrences</a:t>
            </a:r>
            <a:r>
              <a:rPr lang="fr-FR" dirty="0" smtClean="0"/>
              <a:t> : corrélation.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0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8" y="5628565"/>
            <a:ext cx="1021228" cy="7779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-268951"/>
            <a:ext cx="723527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Ce que l’on va essayer d’apporter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08529" y="2040568"/>
            <a:ext cx="7682113" cy="377520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Recueil d’annonces réelles</a:t>
            </a:r>
          </a:p>
          <a:p>
            <a:r>
              <a:rPr lang="fr-FR" sz="2800" dirty="0" smtClean="0"/>
              <a:t>Comparaison de différents sites</a:t>
            </a:r>
          </a:p>
          <a:p>
            <a:r>
              <a:rPr lang="fr-FR" sz="2800" dirty="0" smtClean="0"/>
              <a:t>Analyse du prix d’une annonce par rapport au marché</a:t>
            </a:r>
          </a:p>
          <a:p>
            <a:r>
              <a:rPr lang="fr-FR" sz="2800" dirty="0" smtClean="0"/>
              <a:t>Visualisation des caractéristiques de biens immobiliers sur Paris</a:t>
            </a:r>
          </a:p>
          <a:p>
            <a:r>
              <a:rPr lang="fr-FR" sz="2800" dirty="0" smtClean="0"/>
              <a:t>Mise à jour des données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236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5" y="609600"/>
            <a:ext cx="6572955" cy="5401912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Intérêt pour l’apprentissage? </a:t>
            </a:r>
            <a:r>
              <a:rPr lang="fr-FR" dirty="0"/>
              <a:t>Le jeu des </a:t>
            </a:r>
            <a:r>
              <a:rPr lang="fr-FR" dirty="0" smtClean="0"/>
              <a:t>devinettes.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Compléter une annonce incomplète pour mieux prédire son prix.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Compléter les caractéristiques manquantes dans la base de données?</a:t>
            </a:r>
            <a:endParaRPr lang="fr-FR" dirty="0"/>
          </a:p>
          <a:p>
            <a:pPr marL="0" indent="0">
              <a:buNone/>
            </a:pPr>
            <a:endParaRPr lang="fr-F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70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Principes</a:t>
            </a:r>
            <a:r>
              <a:rPr lang="en-US" dirty="0" smtClean="0"/>
              <a:t> du ML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err="1" smtClean="0"/>
              <a:t>Objectif</a:t>
            </a:r>
            <a:r>
              <a:rPr lang="en-US" sz="2400" dirty="0" smtClean="0"/>
              <a:t>: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Avec:  </a:t>
            </a:r>
          </a:p>
          <a:p>
            <a:pPr>
              <a:buNone/>
            </a:pPr>
            <a:r>
              <a:rPr lang="en-US" sz="2400" dirty="0" smtClean="0"/>
              <a:t>	-X :</a:t>
            </a:r>
            <a:r>
              <a:rPr lang="en-US" sz="2400" dirty="0" err="1" smtClean="0"/>
              <a:t>caractéristiques</a:t>
            </a:r>
            <a:r>
              <a:rPr lang="en-US" sz="2400" dirty="0" smtClean="0"/>
              <a:t> des </a:t>
            </a:r>
            <a:r>
              <a:rPr lang="en-US" sz="2400" dirty="0" err="1" smtClean="0"/>
              <a:t>annonces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-Y: prix (</a:t>
            </a:r>
            <a:r>
              <a:rPr lang="en-US" sz="2400" dirty="0" err="1" smtClean="0"/>
              <a:t>étiquette</a:t>
            </a:r>
            <a:r>
              <a:rPr lang="en-US" sz="2400" dirty="0" smtClean="0"/>
              <a:t>)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  : </a:t>
            </a:r>
            <a:r>
              <a:rPr lang="en-US" sz="2400" b="1" dirty="0" err="1" smtClean="0"/>
              <a:t>prédicteur</a:t>
            </a:r>
            <a:endParaRPr lang="en-US" sz="2400" b="1" dirty="0" smtClean="0"/>
          </a:p>
          <a:p>
            <a:pPr>
              <a:buNone/>
            </a:pPr>
            <a:r>
              <a:rPr lang="en-US" sz="2400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7429" y="1738559"/>
            <a:ext cx="4184034" cy="3880773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 smtClean="0"/>
              <a:t>Processus</a:t>
            </a:r>
            <a:r>
              <a:rPr lang="en-US" sz="2600" dirty="0" smtClean="0"/>
              <a:t>:</a:t>
            </a:r>
          </a:p>
          <a:p>
            <a:endParaRPr lang="en-US" sz="2600" dirty="0" smtClean="0"/>
          </a:p>
          <a:p>
            <a:pPr lvl="1"/>
            <a:r>
              <a:rPr lang="en-US" sz="2600" dirty="0" err="1" smtClean="0"/>
              <a:t>Traitement</a:t>
            </a:r>
            <a:r>
              <a:rPr lang="en-US" sz="2600" dirty="0" smtClean="0"/>
              <a:t> de la base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Apprentissage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Visualisation</a:t>
            </a:r>
            <a:r>
              <a:rPr lang="en-US" sz="2600" dirty="0" smtClean="0"/>
              <a:t> des </a:t>
            </a:r>
            <a:r>
              <a:rPr lang="en-US" sz="2600" dirty="0" err="1" smtClean="0"/>
              <a:t>erreurs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Clustering </a:t>
            </a:r>
          </a:p>
          <a:p>
            <a:pPr lvl="1"/>
            <a:endParaRPr lang="en-US" dirty="0" smtClean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211775" y="2705100"/>
          <a:ext cx="274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…quation" r:id="rId4" imgW="639720" imgH="182520" progId="Equation.3">
                  <p:embed/>
                </p:oleObj>
              </mc:Choice>
              <mc:Fallback>
                <p:oleObj name="…quation" r:id="rId4" imgW="639720" imgH="182520" progId="Equation.3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5" y="2705100"/>
                        <a:ext cx="27432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èche courbée vers la droite 17"/>
          <p:cNvSpPr/>
          <p:nvPr/>
        </p:nvSpPr>
        <p:spPr>
          <a:xfrm rot="10800000">
            <a:off x="8018581" y="2982350"/>
            <a:ext cx="1111349" cy="1969476"/>
          </a:xfrm>
          <a:prstGeom prst="curvedRightArrow">
            <a:avLst>
              <a:gd name="adj1" fmla="val 22090"/>
              <a:gd name="adj2" fmla="val 434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325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11" descr="delire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5695706" y="321380"/>
            <a:ext cx="4503372" cy="5903525"/>
          </a:xfrm>
          <a:ln>
            <a:solidFill>
              <a:srgbClr val="00B050"/>
            </a:solidFill>
          </a:ln>
        </p:spPr>
      </p:pic>
      <p:pic>
        <p:nvPicPr>
          <p:cNvPr id="14" name="Espace réservé du contenu 13" descr="Erreur.PNG"/>
          <p:cNvPicPr>
            <a:picLocks noGrp="1" noChangeAspect="1"/>
          </p:cNvPicPr>
          <p:nvPr>
            <p:ph sz="half" idx="1"/>
          </p:nvPr>
        </p:nvPicPr>
        <p:blipFill>
          <a:blip r:embed="rId3" cstate="print"/>
          <a:stretch>
            <a:fillRect/>
          </a:stretch>
        </p:blipFill>
        <p:spPr>
          <a:xfrm>
            <a:off x="677863" y="1941342"/>
            <a:ext cx="4183062" cy="3436217"/>
          </a:xfrm>
        </p:spPr>
      </p:pic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353777" y="468924"/>
            <a:ext cx="8596668" cy="1320800"/>
          </a:xfrm>
        </p:spPr>
        <p:txBody>
          <a:bodyPr/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dirty="0" err="1" smtClean="0"/>
              <a:t>traiter</a:t>
            </a:r>
            <a:r>
              <a:rPr lang="en-US" dirty="0" smtClean="0"/>
              <a:t> la base?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980" y="300111"/>
            <a:ext cx="8596668" cy="1320800"/>
          </a:xfrm>
        </p:spPr>
        <p:txBody>
          <a:bodyPr/>
          <a:lstStyle/>
          <a:p>
            <a:r>
              <a:rPr lang="en-US" dirty="0" err="1" smtClean="0"/>
              <a:t>L’apprentissage</a:t>
            </a:r>
            <a:r>
              <a:rPr lang="en-US" dirty="0" smtClean="0"/>
              <a:t> en </a:t>
            </a:r>
            <a:r>
              <a:rPr lang="en-US" dirty="0" err="1" smtClean="0"/>
              <a:t>pratique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709" y="1443137"/>
            <a:ext cx="8596668" cy="4563768"/>
          </a:xfrm>
        </p:spPr>
        <p:txBody>
          <a:bodyPr>
            <a:normAutofit/>
          </a:bodyPr>
          <a:lstStyle/>
          <a:p>
            <a:r>
              <a:rPr lang="en-US" dirty="0" err="1" smtClean="0"/>
              <a:t>Trois</a:t>
            </a:r>
            <a:r>
              <a:rPr lang="en-US" dirty="0" smtClean="0"/>
              <a:t> phases:  </a:t>
            </a:r>
            <a:r>
              <a:rPr lang="en-US" dirty="0" err="1" smtClean="0"/>
              <a:t>X_train</a:t>
            </a:r>
            <a:r>
              <a:rPr lang="en-US" dirty="0" smtClean="0"/>
              <a:t> et </a:t>
            </a:r>
            <a:r>
              <a:rPr lang="en-US" dirty="0" err="1" smtClean="0"/>
              <a:t>X_test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sz="1800" dirty="0" smtClean="0"/>
              <a:t>Cross-validation: </a:t>
            </a:r>
            <a:r>
              <a:rPr lang="en-US" sz="1800" dirty="0" err="1" smtClean="0"/>
              <a:t>choix</a:t>
            </a:r>
            <a:r>
              <a:rPr lang="en-US" sz="1800" dirty="0" smtClean="0"/>
              <a:t> des </a:t>
            </a:r>
            <a:r>
              <a:rPr lang="en-US" sz="1800" dirty="0" err="1" smtClean="0"/>
              <a:t>paramètres</a:t>
            </a:r>
            <a:r>
              <a:rPr lang="en-US" sz="1800" dirty="0" smtClean="0"/>
              <a:t> </a:t>
            </a:r>
            <a:r>
              <a:rPr lang="en-US" sz="1800" dirty="0" err="1" smtClean="0"/>
              <a:t>pertinents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err="1" smtClean="0"/>
              <a:t>Apprentissage</a:t>
            </a:r>
            <a:r>
              <a:rPr lang="en-US" sz="1800" dirty="0" smtClean="0"/>
              <a:t> du </a:t>
            </a:r>
            <a:r>
              <a:rPr lang="en-US" sz="1800" dirty="0" err="1" smtClean="0"/>
              <a:t>modèle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Test </a:t>
            </a:r>
            <a:r>
              <a:rPr lang="en-US" sz="1800" dirty="0" err="1" smtClean="0"/>
              <a:t>sur</a:t>
            </a:r>
            <a:r>
              <a:rPr lang="en-US" sz="1800" dirty="0" smtClean="0"/>
              <a:t> un </a:t>
            </a:r>
            <a:r>
              <a:rPr lang="en-US" sz="1800" dirty="0" err="1" smtClean="0"/>
              <a:t>échantillon</a:t>
            </a:r>
            <a:endParaRPr lang="en-US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Risque</a:t>
            </a:r>
            <a:r>
              <a:rPr lang="en-US" dirty="0" smtClean="0"/>
              <a:t> de “</a:t>
            </a:r>
            <a:r>
              <a:rPr lang="en-US" dirty="0" err="1" smtClean="0"/>
              <a:t>sur-ajustement</a:t>
            </a:r>
            <a:r>
              <a:rPr lang="en-US" dirty="0" smtClean="0"/>
              <a:t>” (</a:t>
            </a:r>
            <a:r>
              <a:rPr lang="en-US" dirty="0" err="1" smtClean="0"/>
              <a:t>overfitting</a:t>
            </a:r>
            <a:r>
              <a:rPr lang="en-US" dirty="0" smtClean="0"/>
              <a:t>)</a:t>
            </a:r>
          </a:p>
        </p:txBody>
      </p:sp>
      <p:sp>
        <p:nvSpPr>
          <p:cNvPr id="5" name="Flèche courbée vers la gauche 4"/>
          <p:cNvSpPr/>
          <p:nvPr/>
        </p:nvSpPr>
        <p:spPr>
          <a:xfrm>
            <a:off x="6400800" y="2349305"/>
            <a:ext cx="576776" cy="7596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lèche courbée vers la gauche 5"/>
          <p:cNvSpPr/>
          <p:nvPr/>
        </p:nvSpPr>
        <p:spPr>
          <a:xfrm>
            <a:off x="3910817" y="3249636"/>
            <a:ext cx="590843" cy="8299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739618" y="1364565"/>
            <a:ext cx="1744396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Sélection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3516927" y="4220310"/>
            <a:ext cx="1758460" cy="75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9" name="Image 8" descr="CrossV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0954" y="2964718"/>
            <a:ext cx="4261679" cy="3893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83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premier </a:t>
            </a:r>
            <a:r>
              <a:rPr lang="en-US" dirty="0" err="1" smtClean="0"/>
              <a:t>algorithme</a:t>
            </a:r>
            <a:r>
              <a:rPr lang="en-US" dirty="0" smtClean="0"/>
              <a:t>: </a:t>
            </a:r>
            <a:r>
              <a:rPr lang="en-US" dirty="0" err="1" smtClean="0"/>
              <a:t>l’arbre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820" y="1609046"/>
            <a:ext cx="8596668" cy="4849811"/>
          </a:xfrm>
        </p:spPr>
        <p:txBody>
          <a:bodyPr/>
          <a:lstStyle/>
          <a:p>
            <a:r>
              <a:rPr lang="en-US" dirty="0" smtClean="0"/>
              <a:t>Idée: </a:t>
            </a:r>
            <a:r>
              <a:rPr lang="en-US" dirty="0" err="1" smtClean="0"/>
              <a:t>Séparer</a:t>
            </a:r>
            <a:r>
              <a:rPr lang="en-US" dirty="0" smtClean="0"/>
              <a:t> les </a:t>
            </a:r>
            <a:r>
              <a:rPr lang="en-US" dirty="0" err="1" smtClean="0"/>
              <a:t>données</a:t>
            </a:r>
            <a:r>
              <a:rPr lang="en-US" dirty="0" smtClean="0"/>
              <a:t> pour </a:t>
            </a:r>
            <a:r>
              <a:rPr lang="en-US" dirty="0" err="1" smtClean="0"/>
              <a:t>regrouper</a:t>
            </a:r>
            <a:r>
              <a:rPr lang="en-US" dirty="0" smtClean="0"/>
              <a:t> les </a:t>
            </a:r>
            <a:r>
              <a:rPr lang="en-US" dirty="0" err="1" smtClean="0"/>
              <a:t>biens</a:t>
            </a:r>
            <a:r>
              <a:rPr lang="en-US" dirty="0" smtClean="0"/>
              <a:t> avec un prix </a:t>
            </a:r>
            <a:r>
              <a:rPr lang="en-US" dirty="0" err="1" smtClean="0"/>
              <a:t>semblable</a:t>
            </a:r>
            <a:endParaRPr lang="en-US" dirty="0" smtClean="0"/>
          </a:p>
          <a:p>
            <a:pPr lvl="1"/>
            <a:r>
              <a:rPr lang="en-US" dirty="0" err="1" smtClean="0"/>
              <a:t>Choix</a:t>
            </a:r>
            <a:r>
              <a:rPr lang="en-US" dirty="0" smtClean="0"/>
              <a:t> d’un </a:t>
            </a:r>
            <a:r>
              <a:rPr lang="en-US" dirty="0" err="1" smtClean="0"/>
              <a:t>critère</a:t>
            </a:r>
            <a:r>
              <a:rPr lang="en-US" dirty="0" smtClean="0"/>
              <a:t> optimal: couple (</a:t>
            </a:r>
            <a:r>
              <a:rPr lang="en-US" dirty="0" err="1" smtClean="0"/>
              <a:t>coordonnées</a:t>
            </a:r>
            <a:r>
              <a:rPr lang="en-US" dirty="0" smtClean="0"/>
              <a:t>, </a:t>
            </a:r>
            <a:r>
              <a:rPr lang="en-US" dirty="0" err="1" smtClean="0"/>
              <a:t>valeur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Exemple</a:t>
            </a:r>
            <a:r>
              <a:rPr lang="en-US" dirty="0" smtClean="0"/>
              <a:t>: surface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Prix des </a:t>
            </a:r>
            <a:r>
              <a:rPr lang="en-US" dirty="0" err="1" smtClean="0"/>
              <a:t>biens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: </a:t>
            </a:r>
            <a:r>
              <a:rPr lang="en-US" dirty="0" err="1" smtClean="0"/>
              <a:t>moyenne</a:t>
            </a:r>
            <a:r>
              <a:rPr lang="en-US" dirty="0" smtClean="0"/>
              <a:t> de </a:t>
            </a:r>
            <a:r>
              <a:rPr lang="en-US" dirty="0" err="1" smtClean="0"/>
              <a:t>leurs</a:t>
            </a:r>
            <a:r>
              <a:rPr lang="en-US" dirty="0" smtClean="0"/>
              <a:t> prix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majeurs</a:t>
            </a:r>
            <a:r>
              <a:rPr lang="en-US" dirty="0" smtClean="0"/>
              <a:t>: </a:t>
            </a:r>
            <a:r>
              <a:rPr lang="en-US" dirty="0" err="1" smtClean="0"/>
              <a:t>instabilité</a:t>
            </a:r>
            <a:r>
              <a:rPr lang="en-US" dirty="0" smtClean="0"/>
              <a:t> et </a:t>
            </a:r>
            <a:r>
              <a:rPr lang="en-US" dirty="0" err="1" smtClean="0"/>
              <a:t>complexité</a:t>
            </a:r>
            <a:endParaRPr lang="en-US" dirty="0" smtClean="0"/>
          </a:p>
          <a:p>
            <a:endParaRPr lang="en-US" dirty="0" smtClean="0"/>
          </a:p>
        </p:txBody>
      </p:sp>
      <p:grpSp>
        <p:nvGrpSpPr>
          <p:cNvPr id="24" name="Groupe 23"/>
          <p:cNvGrpSpPr/>
          <p:nvPr/>
        </p:nvGrpSpPr>
        <p:grpSpPr>
          <a:xfrm>
            <a:off x="6228415" y="2619828"/>
            <a:ext cx="3868055" cy="2873828"/>
            <a:chOff x="2075543" y="2532743"/>
            <a:chExt cx="3868055" cy="2873828"/>
          </a:xfrm>
        </p:grpSpPr>
        <p:cxnSp>
          <p:nvCxnSpPr>
            <p:cNvPr id="13" name="Connecteur droit avec flèche 12"/>
            <p:cNvCxnSpPr/>
            <p:nvPr/>
          </p:nvCxnSpPr>
          <p:spPr>
            <a:xfrm flipH="1">
              <a:off x="3048000" y="3374572"/>
              <a:ext cx="1080000" cy="1080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2075543" y="3657600"/>
              <a:ext cx="914400" cy="5370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- 60 m²</a:t>
              </a:r>
              <a:endParaRPr lang="en-US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014687" y="3643085"/>
              <a:ext cx="914400" cy="5370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+60 m²</a:t>
              </a:r>
              <a:endParaRPr lang="en-US" dirty="0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2255657" y="4506684"/>
              <a:ext cx="1582057" cy="899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Classe</a:t>
              </a:r>
              <a:r>
                <a:rPr lang="en-US" dirty="0" smtClean="0"/>
                <a:t> </a:t>
              </a:r>
              <a:r>
                <a:rPr lang="en-US" dirty="0" err="1" smtClean="0"/>
                <a:t>fille</a:t>
              </a:r>
              <a:r>
                <a:rPr lang="en-US" dirty="0" smtClean="0"/>
                <a:t> 1</a:t>
              </a:r>
              <a:endParaRPr lang="en-US" dirty="0"/>
            </a:p>
          </p:txBody>
        </p:sp>
        <p:cxnSp>
          <p:nvCxnSpPr>
            <p:cNvPr id="20" name="Connecteur droit avec flèche 19"/>
            <p:cNvCxnSpPr/>
            <p:nvPr/>
          </p:nvCxnSpPr>
          <p:spPr>
            <a:xfrm>
              <a:off x="4056742" y="3418114"/>
              <a:ext cx="1080000" cy="1080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à coins arrondis 21"/>
            <p:cNvSpPr/>
            <p:nvPr/>
          </p:nvSpPr>
          <p:spPr>
            <a:xfrm>
              <a:off x="4361541" y="4506685"/>
              <a:ext cx="1582057" cy="899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Classe</a:t>
              </a:r>
              <a:r>
                <a:rPr lang="en-US" dirty="0" smtClean="0"/>
                <a:t> </a:t>
              </a:r>
              <a:r>
                <a:rPr lang="en-US" dirty="0" err="1" smtClean="0"/>
                <a:t>fille</a:t>
              </a:r>
              <a:r>
                <a:rPr lang="en-US" dirty="0" smtClean="0"/>
                <a:t> 2</a:t>
              </a:r>
              <a:endParaRPr lang="en-US" dirty="0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3272972" y="2532743"/>
              <a:ext cx="1582057" cy="899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Classe</a:t>
              </a:r>
              <a:r>
                <a:rPr lang="en-US" dirty="0" smtClean="0"/>
                <a:t> </a:t>
              </a:r>
              <a:r>
                <a:rPr lang="en-US" dirty="0" err="1" smtClean="0"/>
                <a:t>mère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937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Améliorations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3266" y="2132454"/>
            <a:ext cx="4184035" cy="3880772"/>
          </a:xfrm>
        </p:spPr>
        <p:txBody>
          <a:bodyPr/>
          <a:lstStyle/>
          <a:p>
            <a:r>
              <a:rPr lang="en-US" dirty="0" smtClean="0"/>
              <a:t>Derrière </a:t>
            </a:r>
            <a:r>
              <a:rPr lang="en-US" dirty="0" err="1" smtClean="0"/>
              <a:t>l’arbre</a:t>
            </a:r>
            <a:r>
              <a:rPr lang="en-US" dirty="0" smtClean="0"/>
              <a:t> se cache…</a:t>
            </a:r>
          </a:p>
          <a:p>
            <a:pPr lvl="1">
              <a:buNone/>
            </a:pPr>
            <a:r>
              <a:rPr lang="en-US" dirty="0" smtClean="0"/>
              <a:t>… la </a:t>
            </a:r>
            <a:r>
              <a:rPr lang="en-US" dirty="0" err="1" smtClean="0"/>
              <a:t>forêt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Idée: </a:t>
            </a:r>
            <a:r>
              <a:rPr lang="en-US" dirty="0" err="1" smtClean="0"/>
              <a:t>Utiliser</a:t>
            </a:r>
            <a:r>
              <a:rPr lang="en-US" dirty="0" smtClean="0"/>
              <a:t> des </a:t>
            </a:r>
            <a:r>
              <a:rPr lang="en-US" dirty="0" err="1" smtClean="0"/>
              <a:t>échantillons</a:t>
            </a:r>
            <a:r>
              <a:rPr lang="en-US" dirty="0" smtClean="0"/>
              <a:t> </a:t>
            </a:r>
            <a:r>
              <a:rPr lang="en-US" dirty="0" err="1" smtClean="0"/>
              <a:t>tirés</a:t>
            </a:r>
            <a:r>
              <a:rPr lang="en-US" dirty="0" smtClean="0"/>
              <a:t> </a:t>
            </a:r>
            <a:r>
              <a:rPr lang="en-US" b="1" dirty="0" err="1" smtClean="0"/>
              <a:t>aléatoirement</a:t>
            </a:r>
            <a:r>
              <a:rPr lang="en-US" b="1" dirty="0" smtClean="0"/>
              <a:t>  </a:t>
            </a:r>
            <a:r>
              <a:rPr lang="en-US" dirty="0" smtClean="0"/>
              <a:t>pour </a:t>
            </a:r>
            <a:r>
              <a:rPr lang="en-US" dirty="0" err="1" smtClean="0"/>
              <a:t>créer</a:t>
            </a:r>
            <a:r>
              <a:rPr lang="en-US" dirty="0" smtClean="0"/>
              <a:t> de </a:t>
            </a:r>
            <a:r>
              <a:rPr lang="en-US" dirty="0" err="1" smtClean="0"/>
              <a:t>nombreux</a:t>
            </a:r>
            <a:r>
              <a:rPr lang="en-US" dirty="0" smtClean="0"/>
              <a:t> </a:t>
            </a:r>
            <a:r>
              <a:rPr lang="en-US" dirty="0" err="1" smtClean="0"/>
              <a:t>arbres</a:t>
            </a:r>
            <a:r>
              <a:rPr lang="en-US" dirty="0" smtClean="0"/>
              <a:t> et les </a:t>
            </a:r>
            <a:r>
              <a:rPr lang="en-US" b="1" dirty="0" err="1" smtClean="0"/>
              <a:t>aggréger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Diminution de </a:t>
            </a:r>
            <a:r>
              <a:rPr lang="en-US" dirty="0" err="1" smtClean="0"/>
              <a:t>l’instabilité</a:t>
            </a:r>
            <a:r>
              <a:rPr lang="en-US" dirty="0" smtClean="0"/>
              <a:t> et du “</a:t>
            </a:r>
            <a:r>
              <a:rPr lang="en-US" dirty="0" err="1" smtClean="0"/>
              <a:t>sur-ajustement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Boosting: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donne</a:t>
            </a:r>
            <a:r>
              <a:rPr lang="en-US" dirty="0" smtClean="0"/>
              <a:t> des </a:t>
            </a:r>
            <a:r>
              <a:rPr lang="en-US" dirty="0" err="1" smtClean="0"/>
              <a:t>poids</a:t>
            </a:r>
            <a:r>
              <a:rPr lang="en-US" dirty="0" smtClean="0"/>
              <a:t> </a:t>
            </a:r>
            <a:r>
              <a:rPr lang="en-US" dirty="0" err="1" smtClean="0"/>
              <a:t>relatifs</a:t>
            </a:r>
            <a:r>
              <a:rPr lang="en-US" dirty="0" smtClean="0"/>
              <a:t> aux </a:t>
            </a:r>
            <a:r>
              <a:rPr lang="en-US" dirty="0" err="1" smtClean="0"/>
              <a:t>erreurs</a:t>
            </a:r>
            <a:r>
              <a:rPr lang="en-US" dirty="0" smtClean="0"/>
              <a:t> pour “forcer” </a:t>
            </a:r>
            <a:r>
              <a:rPr lang="en-US" dirty="0" err="1" smtClean="0"/>
              <a:t>l’algorithme</a:t>
            </a:r>
            <a:r>
              <a:rPr lang="en-US" dirty="0" smtClean="0"/>
              <a:t> à </a:t>
            </a:r>
            <a:r>
              <a:rPr lang="en-US" dirty="0" err="1" smtClean="0"/>
              <a:t>mieux</a:t>
            </a:r>
            <a:r>
              <a:rPr lang="en-US" dirty="0" smtClean="0"/>
              <a:t> les </a:t>
            </a:r>
            <a:r>
              <a:rPr lang="en-US" dirty="0" err="1" smtClean="0"/>
              <a:t>estimer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Raffinement</a:t>
            </a:r>
            <a:r>
              <a:rPr lang="en-US" dirty="0" smtClean="0"/>
              <a:t> par </a:t>
            </a:r>
            <a:r>
              <a:rPr lang="en-US" dirty="0" err="1" smtClean="0"/>
              <a:t>itération</a:t>
            </a:r>
            <a:r>
              <a:rPr lang="en-US" dirty="0" smtClean="0"/>
              <a:t> successive</a:t>
            </a:r>
            <a:endParaRPr lang="en-US" dirty="0"/>
          </a:p>
        </p:txBody>
      </p:sp>
      <p:sp>
        <p:nvSpPr>
          <p:cNvPr id="6" name="Flèche droite 5"/>
          <p:cNvSpPr/>
          <p:nvPr/>
        </p:nvSpPr>
        <p:spPr>
          <a:xfrm>
            <a:off x="928468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èche droite 6"/>
          <p:cNvSpPr/>
          <p:nvPr/>
        </p:nvSpPr>
        <p:spPr>
          <a:xfrm>
            <a:off x="5273040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152357" y="5890791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Stabilité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96221" y="5848587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Précision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LaFor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8175" y="323556"/>
            <a:ext cx="1765495" cy="1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1ère  </a:t>
            </a:r>
            <a:r>
              <a:rPr lang="en-US" dirty="0" err="1" smtClean="0"/>
              <a:t>étape</a:t>
            </a:r>
            <a:r>
              <a:rPr lang="en-US" dirty="0" smtClean="0"/>
              <a:t>: </a:t>
            </a:r>
            <a:r>
              <a:rPr lang="en-US" dirty="0" err="1" smtClean="0"/>
              <a:t>utilisation</a:t>
            </a:r>
            <a:r>
              <a:rPr lang="en-US" dirty="0" smtClean="0"/>
              <a:t> de </a:t>
            </a:r>
            <a:r>
              <a:rPr lang="en-US" b="1" dirty="0" smtClean="0"/>
              <a:t>clusters</a:t>
            </a:r>
            <a:r>
              <a:rPr lang="en-US" dirty="0" smtClean="0"/>
              <a:t> 			</a:t>
            </a:r>
            <a:r>
              <a:rPr lang="en-US" dirty="0" err="1" smtClean="0"/>
              <a:t>spécificité</a:t>
            </a:r>
            <a:r>
              <a:rPr lang="en-US" dirty="0" smtClean="0"/>
              <a:t> des </a:t>
            </a:r>
            <a:r>
              <a:rPr lang="en-US" dirty="0" err="1" smtClean="0"/>
              <a:t>arrondissements</a:t>
            </a:r>
            <a:endParaRPr lang="en-US" dirty="0" smtClean="0"/>
          </a:p>
          <a:p>
            <a:pPr lvl="1"/>
            <a:r>
              <a:rPr lang="en-US" dirty="0" smtClean="0"/>
              <a:t>Par arrondissement: </a:t>
            </a:r>
            <a:r>
              <a:rPr lang="en-US" dirty="0" err="1" smtClean="0"/>
              <a:t>régression</a:t>
            </a:r>
            <a:r>
              <a:rPr lang="en-US" dirty="0" smtClean="0"/>
              <a:t> </a:t>
            </a:r>
            <a:r>
              <a:rPr lang="en-US" dirty="0" err="1" smtClean="0"/>
              <a:t>linéaire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apprentissage</a:t>
            </a:r>
            <a:endParaRPr lang="en-US" dirty="0" smtClean="0"/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avec les </a:t>
            </a:r>
            <a:r>
              <a:rPr lang="en-US" dirty="0" err="1" smtClean="0"/>
              <a:t>erreurs</a:t>
            </a:r>
            <a:r>
              <a:rPr lang="en-US" dirty="0" smtClean="0"/>
              <a:t> en </a:t>
            </a:r>
            <a:r>
              <a:rPr lang="en-US" dirty="0" err="1" smtClean="0"/>
              <a:t>étiquettes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2ème </a:t>
            </a:r>
            <a:r>
              <a:rPr lang="en-US" dirty="0" err="1" smtClean="0"/>
              <a:t>étape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global avec le prix en </a:t>
            </a:r>
            <a:r>
              <a:rPr lang="en-US" dirty="0" err="1" smtClean="0"/>
              <a:t>étiquette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Combinaison</a:t>
            </a:r>
            <a:r>
              <a:rPr lang="en-US" dirty="0" smtClean="0"/>
              <a:t>  </a:t>
            </a:r>
            <a:r>
              <a:rPr lang="en-US" dirty="0" err="1" smtClean="0"/>
              <a:t>pondérée</a:t>
            </a:r>
            <a:r>
              <a:rPr lang="en-US" dirty="0" smtClean="0"/>
              <a:t> des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obtenus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768948" y="2335237"/>
            <a:ext cx="7315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9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Comparaison</a:t>
            </a:r>
            <a:r>
              <a:rPr lang="en-US" dirty="0" smtClean="0"/>
              <a:t> et </a:t>
            </a:r>
            <a:r>
              <a:rPr lang="en-US" dirty="0" err="1" smtClean="0"/>
              <a:t>résultats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63204" y="1584208"/>
            <a:ext cx="4185623" cy="576262"/>
          </a:xfrm>
        </p:spPr>
        <p:txBody>
          <a:bodyPr/>
          <a:lstStyle/>
          <a:p>
            <a:r>
              <a:rPr lang="en-US" dirty="0" err="1" smtClean="0"/>
              <a:t>Régressions</a:t>
            </a:r>
            <a:r>
              <a:rPr lang="en-US" dirty="0" smtClean="0"/>
              <a:t> </a:t>
            </a:r>
            <a:r>
              <a:rPr lang="en-US" dirty="0" err="1" smtClean="0"/>
              <a:t>linéaires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3204" y="2287079"/>
            <a:ext cx="4185623" cy="3304117"/>
          </a:xfrm>
        </p:spPr>
        <p:txBody>
          <a:bodyPr/>
          <a:lstStyle/>
          <a:p>
            <a:r>
              <a:rPr lang="en-US" dirty="0" smtClean="0"/>
              <a:t>Globale: erreur moyenne 25%</a:t>
            </a:r>
          </a:p>
          <a:p>
            <a:endParaRPr lang="en-US" dirty="0" smtClean="0"/>
          </a:p>
          <a:p>
            <a:r>
              <a:rPr lang="en-US" dirty="0" smtClean="0"/>
              <a:t>Par arrondissement: 17%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60248" y="1584208"/>
            <a:ext cx="4185618" cy="576262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60249" y="2287079"/>
            <a:ext cx="4185617" cy="3304117"/>
          </a:xfrm>
        </p:spPr>
        <p:txBody>
          <a:bodyPr/>
          <a:lstStyle/>
          <a:p>
            <a:r>
              <a:rPr lang="en-US" dirty="0" smtClean="0"/>
              <a:t>Arbre: 15%</a:t>
            </a:r>
          </a:p>
          <a:p>
            <a:endParaRPr lang="en-US" dirty="0" smtClean="0"/>
          </a:p>
          <a:p>
            <a:r>
              <a:rPr lang="en-US" dirty="0" smtClean="0"/>
              <a:t>Forêt optimisée: 13%</a:t>
            </a:r>
          </a:p>
          <a:p>
            <a:endParaRPr lang="en-US" dirty="0" smtClean="0"/>
          </a:p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 10-11%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Erreur Ar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7373" y="4490302"/>
            <a:ext cx="3649550" cy="2182107"/>
          </a:xfrm>
          <a:prstGeom prst="rect">
            <a:avLst/>
          </a:prstGeom>
        </p:spPr>
      </p:pic>
      <p:pic>
        <p:nvPicPr>
          <p:cNvPr id="12" name="Image 11" descr="Erreur For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425" y="3998223"/>
            <a:ext cx="3648584" cy="2181530"/>
          </a:xfrm>
          <a:prstGeom prst="rect">
            <a:avLst/>
          </a:prstGeom>
        </p:spPr>
      </p:pic>
      <p:sp>
        <p:nvSpPr>
          <p:cNvPr id="13" name="Virage 12"/>
          <p:cNvSpPr/>
          <p:nvPr/>
        </p:nvSpPr>
        <p:spPr>
          <a:xfrm rot="5400000">
            <a:off x="7993966" y="2711549"/>
            <a:ext cx="1526343" cy="8299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lèche droite 14"/>
          <p:cNvSpPr/>
          <p:nvPr/>
        </p:nvSpPr>
        <p:spPr>
          <a:xfrm rot="8498450">
            <a:off x="4175710" y="3527478"/>
            <a:ext cx="937435" cy="357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Présentation de notre site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556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Caractéristiques</a:t>
            </a:r>
            <a:r>
              <a:rPr lang="en-US" dirty="0" smtClean="0"/>
              <a:t> </a:t>
            </a:r>
            <a:r>
              <a:rPr lang="en-US" dirty="0" err="1" smtClean="0"/>
              <a:t>pertinentes</a:t>
            </a:r>
            <a:endParaRPr lang="en-US" dirty="0"/>
          </a:p>
        </p:txBody>
      </p:sp>
      <p:pic>
        <p:nvPicPr>
          <p:cNvPr id="6" name="Espace réservé du contenu 5" descr="Importan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3047" y="1713538"/>
            <a:ext cx="6637402" cy="3998932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258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pour le site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Objets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stockés</a:t>
            </a:r>
            <a:r>
              <a:rPr lang="en-US" dirty="0" smtClean="0"/>
              <a:t> en “.pickle” pour un </a:t>
            </a:r>
            <a:r>
              <a:rPr lang="en-US" dirty="0" err="1" smtClean="0"/>
              <a:t>appel</a:t>
            </a:r>
            <a:r>
              <a:rPr lang="en-US" dirty="0" smtClean="0"/>
              <a:t> direct par le </a:t>
            </a:r>
            <a:r>
              <a:rPr lang="en-US" dirty="0" err="1" smtClean="0"/>
              <a:t>serveur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Fonctions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Prédire</a:t>
            </a:r>
            <a:r>
              <a:rPr lang="en-US" dirty="0" smtClean="0"/>
              <a:t> le prix d’un </a:t>
            </a:r>
            <a:r>
              <a:rPr lang="en-US" dirty="0" err="1" smtClean="0"/>
              <a:t>bien</a:t>
            </a:r>
            <a:r>
              <a:rPr lang="en-US" dirty="0" smtClean="0"/>
              <a:t> (URL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formulaire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Fournir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“comparables” (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b="1" dirty="0" err="1" smtClean="0"/>
              <a:t>conseil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443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Limites</a:t>
            </a:r>
            <a:r>
              <a:rPr lang="en-US" dirty="0" smtClean="0"/>
              <a:t> et </a:t>
            </a:r>
            <a:r>
              <a:rPr lang="en-US" dirty="0" err="1" smtClean="0"/>
              <a:t>difficultés</a:t>
            </a:r>
            <a:r>
              <a:rPr lang="en-US" dirty="0" smtClean="0"/>
              <a:t> </a:t>
            </a:r>
            <a:r>
              <a:rPr lang="en-US" dirty="0" err="1" smtClean="0"/>
              <a:t>rencontrées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Qualité</a:t>
            </a:r>
            <a:r>
              <a:rPr lang="en-US" dirty="0" smtClean="0"/>
              <a:t> des </a:t>
            </a:r>
            <a:r>
              <a:rPr lang="en-US" dirty="0" err="1" smtClean="0"/>
              <a:t>annonces</a:t>
            </a:r>
            <a:r>
              <a:rPr lang="en-US" dirty="0" smtClean="0"/>
              <a:t> et de la base de </a:t>
            </a:r>
            <a:r>
              <a:rPr lang="en-US" dirty="0" err="1" smtClean="0"/>
              <a:t>données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Annonce</a:t>
            </a:r>
            <a:r>
              <a:rPr lang="en-US" dirty="0" smtClean="0"/>
              <a:t> mal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insuffisamment</a:t>
            </a:r>
            <a:r>
              <a:rPr lang="en-US" dirty="0" smtClean="0"/>
              <a:t> </a:t>
            </a:r>
            <a:r>
              <a:rPr lang="en-US" dirty="0" err="1" smtClean="0"/>
              <a:t>remplie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Perte</a:t>
            </a:r>
            <a:r>
              <a:rPr lang="en-US" dirty="0" smtClean="0"/>
              <a:t> </a:t>
            </a:r>
            <a:r>
              <a:rPr lang="en-US" dirty="0" err="1" smtClean="0"/>
              <a:t>d’information</a:t>
            </a:r>
            <a:r>
              <a:rPr lang="en-US" dirty="0" smtClean="0"/>
              <a:t> </a:t>
            </a:r>
            <a:r>
              <a:rPr lang="en-US" dirty="0" err="1" smtClean="0"/>
              <a:t>trop</a:t>
            </a:r>
            <a:r>
              <a:rPr lang="en-US" dirty="0" smtClean="0"/>
              <a:t> </a:t>
            </a:r>
            <a:r>
              <a:rPr lang="en-US" dirty="0" err="1" smtClean="0"/>
              <a:t>élevée</a:t>
            </a:r>
            <a:r>
              <a:rPr lang="en-US" dirty="0" smtClean="0"/>
              <a:t> entre </a:t>
            </a:r>
            <a:r>
              <a:rPr lang="en-US" dirty="0" err="1" smtClean="0"/>
              <a:t>l’annonce</a:t>
            </a:r>
            <a:r>
              <a:rPr lang="en-US" dirty="0" smtClean="0"/>
              <a:t> et le </a:t>
            </a:r>
            <a:r>
              <a:rPr lang="en-US" dirty="0" err="1" smtClean="0"/>
              <a:t>vecteur</a:t>
            </a:r>
            <a:r>
              <a:rPr lang="en-US" dirty="0" smtClean="0"/>
              <a:t>: photos par </a:t>
            </a:r>
            <a:r>
              <a:rPr lang="en-US" dirty="0" err="1" smtClean="0"/>
              <a:t>exemple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annonces</a:t>
            </a:r>
            <a:r>
              <a:rPr lang="en-US" dirty="0" smtClean="0"/>
              <a:t> “</a:t>
            </a:r>
            <a:r>
              <a:rPr lang="en-US" dirty="0" err="1" smtClean="0"/>
              <a:t>identiques</a:t>
            </a:r>
            <a:r>
              <a:rPr lang="en-US" dirty="0" smtClean="0"/>
              <a:t>”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algorithmes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un prix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différents</a:t>
            </a:r>
            <a:r>
              <a:rPr lang="en-US" dirty="0" smtClean="0"/>
              <a:t> (</a:t>
            </a:r>
            <a:r>
              <a:rPr lang="en-US" dirty="0" err="1" smtClean="0"/>
              <a:t>surtout</a:t>
            </a:r>
            <a:r>
              <a:rPr lang="en-US" dirty="0" smtClean="0"/>
              <a:t> pour les </a:t>
            </a:r>
            <a:r>
              <a:rPr lang="en-US" dirty="0" err="1" smtClean="0"/>
              <a:t>biens</a:t>
            </a:r>
            <a:r>
              <a:rPr lang="en-US" dirty="0" smtClean="0"/>
              <a:t> à prix </a:t>
            </a:r>
            <a:r>
              <a:rPr lang="en-US" dirty="0" err="1" smtClean="0"/>
              <a:t>faibles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405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minus-o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96314" y="0"/>
            <a:ext cx="876141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1223" y="45539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100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de </a:t>
            </a:r>
            <a:r>
              <a:rPr lang="en-US" dirty="0" err="1" smtClean="0"/>
              <a:t>notre</a:t>
            </a:r>
            <a:r>
              <a:rPr lang="en-US" dirty="0" smtClean="0"/>
              <a:t> 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Back-end</a:t>
            </a:r>
            <a:endParaRPr lang="en-US" dirty="0"/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Je </a:t>
            </a:r>
            <a:r>
              <a:rPr lang="en-US" sz="1400" dirty="0" err="1" smtClean="0"/>
              <a:t>souhaite</a:t>
            </a:r>
            <a:r>
              <a:rPr lang="en-US" sz="1400" dirty="0" smtClean="0"/>
              <a:t> </a:t>
            </a:r>
            <a:r>
              <a:rPr lang="en-US" sz="1400" dirty="0" err="1" smtClean="0"/>
              <a:t>analyser</a:t>
            </a:r>
            <a:r>
              <a:rPr lang="en-US" sz="1400" dirty="0" smtClean="0"/>
              <a:t> </a:t>
            </a:r>
            <a:r>
              <a:rPr lang="en-US" sz="1400" dirty="0" err="1" smtClean="0"/>
              <a:t>une</a:t>
            </a:r>
            <a:r>
              <a:rPr lang="en-US" sz="1400" dirty="0" smtClean="0"/>
              <a:t> </a:t>
            </a:r>
            <a:r>
              <a:rPr lang="en-US" sz="1400" dirty="0" err="1" smtClean="0"/>
              <a:t>annonce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Crawl de </a:t>
            </a:r>
            <a:r>
              <a:rPr lang="en-US" sz="1200" dirty="0" err="1" smtClean="0"/>
              <a:t>l’URL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Extraction des </a:t>
            </a:r>
            <a:r>
              <a:rPr lang="en-US" sz="1200" dirty="0" err="1" smtClean="0"/>
              <a:t>caractéristiques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Prédiction</a:t>
            </a:r>
            <a:endParaRPr lang="en-US" sz="1200" dirty="0"/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Text brut de </a:t>
            </a:r>
            <a:r>
              <a:rPr lang="en-US" sz="1200" dirty="0" err="1" smtClean="0"/>
              <a:t>l’annonce</a:t>
            </a:r>
            <a:endParaRPr lang="en-US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Vecteur</a:t>
            </a:r>
            <a:r>
              <a:rPr lang="en-US" sz="1200" dirty="0" smtClean="0"/>
              <a:t> de </a:t>
            </a:r>
            <a:r>
              <a:rPr lang="en-US" sz="1200" dirty="0" err="1" smtClean="0"/>
              <a:t>caractéristiques</a:t>
            </a:r>
            <a:endParaRPr lang="en-US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pic>
        <p:nvPicPr>
          <p:cNvPr id="42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78125">
            <a:off x="511232" y="3909264"/>
            <a:ext cx="651573" cy="6214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250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58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Le Html et CSS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773574" y="1736223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Deux langages principaux permettent de créer des sites web : le html et le CSS</a:t>
            </a:r>
          </a:p>
          <a:p>
            <a:r>
              <a:rPr lang="fr-FR" dirty="0" smtClean="0"/>
              <a:t>Les navigateurs sont capables d’interpréter ces deux langages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9050" y="2860075"/>
            <a:ext cx="6753005" cy="3856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588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font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deux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881295" y="1903083"/>
            <a:ext cx="5784078" cy="1293659"/>
          </a:xfrm>
        </p:spPr>
        <p:txBody>
          <a:bodyPr>
            <a:normAutofit/>
          </a:bodyPr>
          <a:lstStyle/>
          <a:p>
            <a:r>
              <a:rPr lang="fr-FR" dirty="0" smtClean="0"/>
              <a:t>Html permet d’afficher du contenu et la hiérarchie des éléments</a:t>
            </a:r>
          </a:p>
          <a:p>
            <a:r>
              <a:rPr lang="fr-FR" dirty="0" smtClean="0"/>
              <a:t>CSS permet d’ajouter du style à la page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" y="1731475"/>
            <a:ext cx="1999917" cy="12221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3585" y="3458338"/>
            <a:ext cx="2698889" cy="31307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1633" y="3974294"/>
            <a:ext cx="4883401" cy="1689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017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Quel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le </a:t>
            </a:r>
            <a:r>
              <a:rPr lang="en-US" dirty="0" err="1" smtClean="0"/>
              <a:t>rôle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@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2890402" y="3976265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5715009" y="3817715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 flipV="1">
            <a:off x="5715009" y="4589622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432473" y="388621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5" name="ZoneTexte 44"/>
          <p:cNvSpPr txBox="1"/>
          <p:nvPr/>
        </p:nvSpPr>
        <p:spPr>
          <a:xfrm>
            <a:off x="6225897" y="3853696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>
            <a:off x="6210188" y="49833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50582" y="4589622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27155" y="497086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25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729" y="201977"/>
            <a:ext cx="651573" cy="6214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/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/>
              <a:t>Site web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5" b="94845" l="5217" r="96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31" y="1549735"/>
            <a:ext cx="468247" cy="394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la page web communique-t-</a:t>
            </a:r>
            <a:r>
              <a:rPr lang="en-US" dirty="0" err="1" smtClean="0"/>
              <a:t>elle</a:t>
            </a:r>
            <a:r>
              <a:rPr lang="en-US" dirty="0" smtClean="0"/>
              <a:t> avec le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navigateur effectue une </a:t>
            </a:r>
            <a:r>
              <a:rPr lang="fr-FR" b="1" dirty="0"/>
              <a:t>requête </a:t>
            </a:r>
            <a:r>
              <a:rPr lang="fr-FR" b="1" dirty="0" smtClean="0"/>
              <a:t>HTTP</a:t>
            </a:r>
          </a:p>
          <a:p>
            <a:r>
              <a:rPr lang="fr-FR" dirty="0"/>
              <a:t>Le serveur traite la requête puis envoie une </a:t>
            </a:r>
            <a:r>
              <a:rPr lang="fr-FR" b="1" dirty="0"/>
              <a:t>réponse HTTP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5" y="3531939"/>
            <a:ext cx="3597770" cy="202932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97500" y="3638550"/>
            <a:ext cx="1003300" cy="90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151935" y="3293755"/>
            <a:ext cx="4552950" cy="2492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#! /</a:t>
            </a: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usr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/bin/python</a:t>
            </a: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 -*- coding:utf-8 -*- from flask import Flask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 Flask(__name__)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@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app.route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('/page1') </a:t>
            </a:r>
          </a:p>
          <a:p>
            <a:pPr lvl="0"/>
            <a:r>
              <a:rPr lang="en-US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def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accueil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(): </a:t>
            </a:r>
            <a:endParaRPr lang="en-US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return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render_template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(‘page1.html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',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titre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="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Bienvenue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!") </a:t>
            </a: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if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__name__ == '__main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__':</a:t>
            </a:r>
            <a:b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</a:b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app.run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(debug=True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)</a:t>
            </a:r>
            <a:endParaRPr lang="en-US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561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faire pour ne modifier que </a:t>
            </a:r>
            <a:r>
              <a:rPr lang="en-US" dirty="0" err="1" smtClean="0"/>
              <a:t>certaines</a:t>
            </a:r>
            <a:r>
              <a:rPr lang="en-US" dirty="0" smtClean="0"/>
              <a:t> parties de la page web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16" y="5087164"/>
            <a:ext cx="633132" cy="6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9681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23845" y="544589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Programmation côté client : le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Forme libre 4"/>
          <p:cNvSpPr/>
          <p:nvPr/>
        </p:nvSpPr>
        <p:spPr>
          <a:xfrm>
            <a:off x="3305117" y="2800049"/>
            <a:ext cx="3138310" cy="1669319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Sous-titre 5"/>
          <p:cNvSpPr txBox="1">
            <a:spLocks noGrp="1"/>
          </p:cNvSpPr>
          <p:nvPr>
            <p:ph type="subTitle" idx="4294967295"/>
          </p:nvPr>
        </p:nvSpPr>
        <p:spPr>
          <a:xfrm>
            <a:off x="4600582" y="1995017"/>
            <a:ext cx="4650840" cy="1019863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dirty="0"/>
              <a:t>Script interprété par le navigateur internet</a:t>
            </a:r>
          </a:p>
        </p:txBody>
      </p:sp>
      <p:pic>
        <p:nvPicPr>
          <p:cNvPr id="7" name="Espace réservé pour une image  2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499800" y="1970314"/>
            <a:ext cx="3165115" cy="2294799"/>
          </a:xfrm>
          <a:prstGeom prst="rect">
            <a:avLst/>
          </a:prstGeom>
        </p:spPr>
      </p:pic>
      <p:pic>
        <p:nvPicPr>
          <p:cNvPr id="8" name="Espace réservé pour une image  3"/>
          <p:cNvPicPr>
            <a:picLocks noChangeAspect="1"/>
          </p:cNvPicPr>
          <p:nvPr/>
        </p:nvPicPr>
        <p:blipFill>
          <a:blip r:embed="rId4" cstate="print">
            <a:lum/>
            <a:alphaModFix/>
          </a:blip>
          <a:srcRect t="19942" r="9980"/>
          <a:stretch>
            <a:fillRect/>
          </a:stretch>
        </p:blipFill>
        <p:spPr>
          <a:xfrm>
            <a:off x="4570057" y="4100332"/>
            <a:ext cx="4426714" cy="2348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26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</a:t>
            </a:r>
            <a:r>
              <a:rPr lang="fr-FR" dirty="0" smtClean="0"/>
              <a:t>Basique de </a:t>
            </a:r>
            <a:r>
              <a:rPr lang="fr-FR" dirty="0" err="1" smtClean="0"/>
              <a:t>Javascript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11628" y="1262743"/>
            <a:ext cx="9274629" cy="2744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	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&lt;script&gt;		var a = 1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var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= 1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 c = a + b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console.log("Le résultat est : " + c) ;    	 &lt;/script&gt;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lum/>
            <a:alphaModFix/>
          </a:blip>
          <a:srcRect r="15053" b="47194"/>
          <a:stretch/>
        </p:blipFill>
        <p:spPr>
          <a:xfrm>
            <a:off x="893254" y="4431696"/>
            <a:ext cx="7964356" cy="176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2437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9613" y="2224915"/>
            <a:ext cx="4061821" cy="305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Affichage d’éléments dynamiques 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5522523" y="1240117"/>
            <a:ext cx="4176000" cy="1007999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sz="2400" dirty="0"/>
              <a:t>Logo de chargement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63639" y="1441717"/>
            <a:ext cx="4176000" cy="6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up d’erreur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421420" y="5399450"/>
            <a:ext cx="4176000" cy="11655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’).show</a:t>
            </a:r>
          </a:p>
          <a:p>
            <a:pPr lvl="0"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hide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2221" y="5279569"/>
            <a:ext cx="3773159" cy="12853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buNone/>
              <a:tabLst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window.open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(…)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4" t="5193" r="17674" b="10173"/>
          <a:stretch/>
        </p:blipFill>
        <p:spPr>
          <a:xfrm>
            <a:off x="725124" y="2224915"/>
            <a:ext cx="4327355" cy="31802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3361968"/>
            <a:ext cx="839070" cy="839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755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2946959" y="4769722"/>
            <a:ext cx="1774660" cy="7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40" y="4619186"/>
            <a:ext cx="1004223" cy="10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3024309" y="5700199"/>
            <a:ext cx="1352483" cy="5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20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Exemple de </a:t>
            </a:r>
            <a:r>
              <a:rPr lang="fr-FR" dirty="0" err="1" smtClean="0"/>
              <a:t>Jquery</a:t>
            </a:r>
            <a:r>
              <a:rPr lang="fr-FR" dirty="0" smtClean="0"/>
              <a:t> sur notre site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27542" y="1986305"/>
            <a:ext cx="2981511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Formulaire HTML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72370" y="2207297"/>
            <a:ext cx="4248000" cy="13193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 activé par le clic sur le bouton ….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719186" y="3831054"/>
            <a:ext cx="4248000" cy="13011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qui communique avec le serveur !</a:t>
            </a:r>
          </a:p>
        </p:txBody>
      </p:sp>
      <p:sp>
        <p:nvSpPr>
          <p:cNvPr id="9" name="Flèche courbée vers le bas 8"/>
          <p:cNvSpPr/>
          <p:nvPr/>
        </p:nvSpPr>
        <p:spPr>
          <a:xfrm rot="21132448">
            <a:off x="3702368" y="1478254"/>
            <a:ext cx="2530025" cy="868575"/>
          </a:xfrm>
          <a:prstGeom prst="curvedDownArrow">
            <a:avLst>
              <a:gd name="adj1" fmla="val 25000"/>
              <a:gd name="adj2" fmla="val 83075"/>
              <a:gd name="adj3" fmla="val 338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1" y="3670119"/>
            <a:ext cx="5579344" cy="272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1999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0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Serveur Classique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28136" y="1804268"/>
            <a:ext cx="2415425" cy="9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Page HTML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11659" y="1804268"/>
            <a:ext cx="1582156" cy="91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Serveur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299026" y="1779969"/>
            <a:ext cx="3450750" cy="935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Nouvelle Page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136" y="2997599"/>
            <a:ext cx="1869015" cy="1909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à entaille 12"/>
          <p:cNvSpPr/>
          <p:nvPr/>
        </p:nvSpPr>
        <p:spPr>
          <a:xfrm>
            <a:off x="2542478" y="3701677"/>
            <a:ext cx="971298" cy="50180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à entaille 13"/>
          <p:cNvSpPr/>
          <p:nvPr/>
        </p:nvSpPr>
        <p:spPr>
          <a:xfrm>
            <a:off x="6586654" y="3683643"/>
            <a:ext cx="971298" cy="50180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7683863" y="2958846"/>
            <a:ext cx="1869015" cy="1909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059044" y="2841880"/>
            <a:ext cx="1834771" cy="22608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802887" y="5274160"/>
            <a:ext cx="3843528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1600" i="1" dirty="0" smtClean="0">
                <a:latin typeface="Arial" pitchFamily="18"/>
                <a:ea typeface="Microsoft YaHei" pitchFamily="2"/>
                <a:cs typeface="Mangal" pitchFamily="2"/>
              </a:rPr>
              <a:t>http://www.google.fr</a:t>
            </a:r>
          </a:p>
          <a:p>
            <a:pPr marL="0" marR="0" lvl="0" indent="0" algn="ctr" rtl="0" hangingPunct="0">
              <a:buNone/>
              <a:tabLst/>
            </a:pPr>
            <a:endParaRPr lang="fr-FR" sz="16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  <a:p>
            <a:pPr marL="0" marR="0" lvl="0" indent="0" algn="ctr" rtl="0" hangingPunct="0">
              <a:buNone/>
              <a:tabLst/>
            </a:pPr>
            <a:r>
              <a:rPr lang="fr-FR" sz="1600" i="1" dirty="0" smtClean="0">
                <a:latin typeface="Arial" pitchFamily="18"/>
                <a:ea typeface="Microsoft YaHei" pitchFamily="2"/>
                <a:cs typeface="Mangal" pitchFamily="2"/>
              </a:rPr>
              <a:t>Recherche sur Google : ma recherche</a:t>
            </a:r>
            <a:endParaRPr lang="fr-FR" sz="16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188975" y="5102733"/>
            <a:ext cx="4989775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1600" i="1" dirty="0" smtClean="0">
                <a:latin typeface="Arial" pitchFamily="18"/>
                <a:ea typeface="Microsoft YaHei" pitchFamily="2"/>
                <a:cs typeface="Mangal" pitchFamily="2"/>
              </a:rPr>
              <a:t>http://www.google.fr?hl=fr&amp;q=ma+recherche</a:t>
            </a:r>
            <a:endParaRPr lang="fr-FR" sz="16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9876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AJAX (</a:t>
            </a:r>
            <a:r>
              <a:rPr lang="fr-FR" dirty="0" err="1"/>
              <a:t>Asynchronous</a:t>
            </a:r>
            <a:r>
              <a:rPr lang="fr-FR" dirty="0"/>
              <a:t> JavaScript and XML) … ?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385715" y="1599734"/>
            <a:ext cx="1668997" cy="1097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Serveur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3805112" y="3610406"/>
            <a:ext cx="2783394" cy="1033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necteur droit 9"/>
          <p:cNvSpPr/>
          <p:nvPr/>
        </p:nvSpPr>
        <p:spPr>
          <a:xfrm>
            <a:off x="2293112" y="3863557"/>
            <a:ext cx="1224000" cy="0"/>
          </a:xfrm>
          <a:prstGeom prst="line">
            <a:avLst/>
          </a:prstGeom>
          <a:noFill/>
          <a:ln w="41275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Connecteur droit 10"/>
          <p:cNvSpPr/>
          <p:nvPr/>
        </p:nvSpPr>
        <p:spPr>
          <a:xfrm flipH="1">
            <a:off x="2293112" y="4396863"/>
            <a:ext cx="1151999" cy="0"/>
          </a:xfrm>
          <a:prstGeom prst="line">
            <a:avLst/>
          </a:prstGeom>
          <a:noFill/>
          <a:ln w="41275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7120" y="1847532"/>
            <a:ext cx="2094411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Page HTML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1725" y="3085677"/>
            <a:ext cx="1869015" cy="1909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3805112" y="2045992"/>
            <a:ext cx="2636079" cy="9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Javascript</a:t>
            </a: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asynchrone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Connecteur droit 14"/>
          <p:cNvSpPr/>
          <p:nvPr/>
        </p:nvSpPr>
        <p:spPr>
          <a:xfrm>
            <a:off x="6928302" y="3833335"/>
            <a:ext cx="1224000" cy="0"/>
          </a:xfrm>
          <a:prstGeom prst="line">
            <a:avLst/>
          </a:prstGeom>
          <a:noFill/>
          <a:ln w="41275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Connecteur droit 15"/>
          <p:cNvSpPr/>
          <p:nvPr/>
        </p:nvSpPr>
        <p:spPr>
          <a:xfrm flipH="1">
            <a:off x="6928302" y="4386345"/>
            <a:ext cx="1151999" cy="0"/>
          </a:xfrm>
          <a:prstGeom prst="line">
            <a:avLst/>
          </a:prstGeom>
          <a:noFill/>
          <a:ln w="41275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02829" y="2742159"/>
            <a:ext cx="2235073" cy="2670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1790339" y="5336778"/>
            <a:ext cx="274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i="1" dirty="0" smtClean="0">
                <a:latin typeface="Arial" pitchFamily="18"/>
                <a:ea typeface="Microsoft YaHei" pitchFamily="2"/>
                <a:cs typeface="Mangal" pitchFamily="2"/>
              </a:rPr>
              <a:t>Apporte des modifications à la page</a:t>
            </a:r>
            <a:endParaRPr lang="fr-FR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639455" y="5355358"/>
            <a:ext cx="2745747" cy="439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i="1" dirty="0" smtClean="0">
                <a:latin typeface="Arial" pitchFamily="18"/>
                <a:ea typeface="Microsoft YaHei" pitchFamily="2"/>
                <a:cs typeface="Mangal" pitchFamily="2"/>
              </a:rPr>
              <a:t>Interroge le serveur</a:t>
            </a:r>
            <a:endParaRPr lang="fr-FR" sz="20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81185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491342"/>
            <a:ext cx="10123714" cy="5065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7475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406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514862"/>
            <a:ext cx="10189029" cy="5020400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413714" y="2548054"/>
            <a:ext cx="3517028" cy="10312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Seul le paragraphe est modifié !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9660600" y="3744686"/>
            <a:ext cx="680828" cy="979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012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89160" y="464023"/>
            <a:ext cx="10266840" cy="5539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572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fr-FR" dirty="0"/>
              <a:t>Technique AJAX sur notre site web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-108968" y="1643782"/>
            <a:ext cx="7847914" cy="9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Commande asynchrone côté client :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-108968" y="4038747"/>
            <a:ext cx="6892627" cy="9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Côté serveur: return </a:t>
            </a:r>
            <a:r>
              <a:rPr lang="fr-FR" sz="2800" b="0" i="0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jsonify</a:t>
            </a: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(…)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66072" y="2887850"/>
            <a:ext cx="274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2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2400" i="1" dirty="0" err="1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getJSON</a:t>
            </a:r>
            <a:r>
              <a:rPr lang="fr-FR" sz="2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(‘URI’)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661529" y="2887850"/>
            <a:ext cx="274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2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2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</a:t>
            </a:r>
            <a:r>
              <a:rPr lang="fr-FR" sz="2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 (‘</a:t>
            </a:r>
            <a:r>
              <a:rPr lang="fr-FR" sz="2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URI’)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4516244" y="3327087"/>
            <a:ext cx="1616927" cy="223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366071" y="5070601"/>
            <a:ext cx="274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2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2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jsonify</a:t>
            </a:r>
            <a:r>
              <a:rPr lang="fr-FR" sz="2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 … )</a:t>
            </a:r>
            <a:endParaRPr lang="fr-FR" sz="2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190731" y="5237869"/>
            <a:ext cx="287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2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2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render_templates</a:t>
            </a:r>
            <a:endParaRPr lang="fr-FR" sz="2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4066478" y="5487536"/>
            <a:ext cx="1616927" cy="223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738947" y="1291316"/>
            <a:ext cx="1796356" cy="12288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835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34762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éléments</a:t>
            </a:r>
            <a:r>
              <a:rPr lang="en-US" dirty="0" smtClean="0"/>
              <a:t> complexes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99" y="5086409"/>
            <a:ext cx="575986" cy="5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85" y="5125395"/>
            <a:ext cx="587281" cy="58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3903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225762"/>
            <a:ext cx="10266840" cy="1107996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Construction d 'éléments complexes :</a:t>
            </a:r>
            <a:br>
              <a:rPr lang="fr-FR" dirty="0"/>
            </a:br>
            <a:r>
              <a:rPr lang="fr-FR" dirty="0"/>
              <a:t>La librairie d3.js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50594" y="1581096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</a:t>
            </a:r>
            <a:r>
              <a:rPr lang="fr-FR" sz="3200" dirty="0" smtClean="0">
                <a:latin typeface="Arial" pitchFamily="18"/>
                <a:ea typeface="Microsoft YaHei" pitchFamily="2"/>
                <a:cs typeface="Mangal" pitchFamily="2"/>
              </a:rPr>
              <a:t>Les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images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vectorielles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50594" y="3104951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Création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des éléments</a:t>
            </a:r>
          </a:p>
        </p:txBody>
      </p:sp>
      <p:sp>
        <p:nvSpPr>
          <p:cNvPr id="6" name="Forme libre 5"/>
          <p:cNvSpPr/>
          <p:nvPr/>
        </p:nvSpPr>
        <p:spPr>
          <a:xfrm>
            <a:off x="5220614" y="3240000"/>
            <a:ext cx="864000" cy="738263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0 f0 10800"/>
              <a:gd name="f15" fmla="*/ f11 f1 1"/>
              <a:gd name="f16" fmla="val f14"/>
              <a:gd name="f17" fmla="+- 21600 0 f14"/>
              <a:gd name="f18" fmla="*/ f14 100 1"/>
              <a:gd name="f19" fmla="*/ f14 f12 1"/>
              <a:gd name="f20" fmla="*/ f6 f13 1"/>
              <a:gd name="f21" fmla="*/ 10800 f12 1"/>
              <a:gd name="f22" fmla="*/ 0 f13 1"/>
              <a:gd name="f23" fmla="*/ f15 1 f3"/>
              <a:gd name="f24" fmla="*/ 0 f12 1"/>
              <a:gd name="f25" fmla="*/ 10800 f13 1"/>
              <a:gd name="f26" fmla="*/ 21600 f13 1"/>
              <a:gd name="f27" fmla="*/ 21600 f12 1"/>
              <a:gd name="f28" fmla="*/ f18 1 234"/>
              <a:gd name="f29" fmla="+- f23 0 f2"/>
              <a:gd name="f30" fmla="+- f28 1700 0"/>
              <a:gd name="f31" fmla="+- 21600 0 f30"/>
              <a:gd name="f32" fmla="*/ f30 f12 1"/>
              <a:gd name="f33" fmla="*/ f30 f13 1"/>
              <a:gd name="f34" fmla="*/ f31 f12 1"/>
              <a:gd name="f35" fmla="*/ f31 f13 1"/>
            </a:gdLst>
            <a:ahLst>
              <a:ahXY gdRefX="f0" minX="f6" maxX="f8">
                <a:pos x="f19" y="f2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1" y="f22"/>
              </a:cxn>
              <a:cxn ang="f29">
                <a:pos x="f24" y="f25"/>
              </a:cxn>
              <a:cxn ang="f29">
                <a:pos x="f21" y="f26"/>
              </a:cxn>
              <a:cxn ang="f29">
                <a:pos x="f27" y="f25"/>
              </a:cxn>
            </a:cxnLst>
            <a:rect l="f32" t="f33" r="f34" b="f35"/>
            <a:pathLst>
              <a:path w="21600" h="21600">
                <a:moveTo>
                  <a:pt x="f16" y="f6"/>
                </a:moveTo>
                <a:lnTo>
                  <a:pt x="f17" y="f6"/>
                </a:lnTo>
                <a:lnTo>
                  <a:pt x="f7" y="f8"/>
                </a:lnTo>
                <a:lnTo>
                  <a:pt x="f17" y="f7"/>
                </a:lnTo>
                <a:lnTo>
                  <a:pt x="f16" y="f7"/>
                </a:lnTo>
                <a:lnTo>
                  <a:pt x="f6" y="f8"/>
                </a:lnTo>
                <a:close/>
              </a:path>
            </a:pathLst>
          </a:custGeom>
          <a:solidFill>
            <a:srgbClr val="0000CC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Connecteur droit 6"/>
          <p:cNvSpPr/>
          <p:nvPr/>
        </p:nvSpPr>
        <p:spPr>
          <a:xfrm>
            <a:off x="6408000" y="3671999"/>
            <a:ext cx="1368000" cy="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Connecteur droit 7"/>
          <p:cNvSpPr/>
          <p:nvPr/>
        </p:nvSpPr>
        <p:spPr>
          <a:xfrm flipV="1">
            <a:off x="8017727" y="3239999"/>
            <a:ext cx="1558273" cy="975161"/>
          </a:xfrm>
          <a:prstGeom prst="line">
            <a:avLst/>
          </a:prstGeom>
          <a:noFill/>
          <a:ln w="57240">
            <a:solidFill>
              <a:srgbClr val="FF3333"/>
            </a:solidFill>
            <a:prstDash val="solid"/>
          </a:ln>
        </p:spPr>
        <p:txBody>
          <a:bodyPr vert="horz" wrap="none" lIns="118080" tIns="73080" rIns="118080" bIns="7308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50594" y="4533707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 Ajouts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 fonctionnalités : zoom, </a:t>
            </a:r>
            <a:r>
              <a:rPr lang="fr-FR" sz="3200" b="0" i="0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tooltip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, légende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088798" y="5564012"/>
            <a:ext cx="3467591" cy="1031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000" b="0" i="1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function</a:t>
            </a:r>
            <a:r>
              <a:rPr lang="fr-FR" sz="2000" b="0" i="1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zoom { </a:t>
            </a:r>
          </a:p>
          <a:p>
            <a:pPr marL="0" marR="0" lvl="0" indent="0" algn="l" rtl="0" hangingPunct="0">
              <a:buNone/>
              <a:tabLst/>
            </a:pPr>
            <a:r>
              <a:rPr lang="fr-FR" sz="2000" b="0" i="1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		… 	 </a:t>
            </a:r>
            <a:r>
              <a:rPr lang="fr-FR" sz="2000" i="1" dirty="0" smtClean="0">
                <a:latin typeface="Arial" pitchFamily="18"/>
                <a:ea typeface="Microsoft YaHei" pitchFamily="2"/>
                <a:cs typeface="Mangal" pitchFamily="2"/>
              </a:rPr>
              <a:t>});</a:t>
            </a:r>
            <a:endParaRPr lang="fr-FR" sz="20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56389" y="1170878"/>
            <a:ext cx="2516576" cy="16503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755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/>
      <p:bldP spid="1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"/>
          <a:stretch/>
        </p:blipFill>
        <p:spPr>
          <a:xfrm>
            <a:off x="602083" y="1045028"/>
            <a:ext cx="6832853" cy="5671457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67123" y="30071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d'application 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479540" y="1959429"/>
            <a:ext cx="2636079" cy="3249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spcAft>
                <a:spcPts val="600"/>
              </a:spcAft>
              <a:buNone/>
              <a:tabLst/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Eléments </a:t>
            </a:r>
            <a:r>
              <a:rPr lang="fr-FR" sz="2800" b="0" i="0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svg</a:t>
            </a:r>
            <a:endParaRPr lang="fr-FR" sz="2800" b="0" i="0" u="none" strike="noStrike" kern="1200" dirty="0" smtClean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  <a:p>
            <a:pPr marL="0" marR="0" lvl="0" indent="0" rtl="0" hangingPunct="0">
              <a:spcAft>
                <a:spcPts val="600"/>
              </a:spcAft>
              <a:buNone/>
              <a:tabLst/>
            </a:pPr>
            <a:r>
              <a:rPr lang="fr-FR" sz="2800" dirty="0" smtClean="0">
                <a:latin typeface="Arial" pitchFamily="18"/>
                <a:ea typeface="Microsoft YaHei" pitchFamily="2"/>
                <a:cs typeface="Mangal" pitchFamily="2"/>
              </a:rPr>
              <a:t>Attributs :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Position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sz="2800" dirty="0" smtClean="0">
                <a:latin typeface="Arial" pitchFamily="18"/>
                <a:ea typeface="Microsoft YaHei" pitchFamily="2"/>
                <a:cs typeface="Mangal" pitchFamily="2"/>
              </a:rPr>
              <a:t>Taille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Couleur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sz="2800" dirty="0" smtClean="0">
                <a:latin typeface="Arial" pitchFamily="18"/>
                <a:ea typeface="Microsoft YaHei" pitchFamily="2"/>
                <a:cs typeface="Mangal" pitchFamily="2"/>
              </a:rPr>
              <a:t>……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221183" y="2471059"/>
            <a:ext cx="908961" cy="7728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5312223" y="2819401"/>
            <a:ext cx="1817920" cy="4245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4865909" y="3243943"/>
            <a:ext cx="2264234" cy="29609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363681" y="3243943"/>
            <a:ext cx="3766462" cy="15729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5998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HTML/CSS vs </a:t>
            </a:r>
            <a:r>
              <a:rPr lang="fr-FR" dirty="0" err="1"/>
              <a:t>Javascript</a:t>
            </a:r>
            <a:r>
              <a:rPr lang="fr-FR" dirty="0"/>
              <a:t>/AJAX 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60000" y="136764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Possibilité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 construire le site en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JS uniquement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60000" y="2309039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Choix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en fonction des pages web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600" y="3319410"/>
            <a:ext cx="3570514" cy="33658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99" y="3480939"/>
            <a:ext cx="4883769" cy="30427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48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520" y="502760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Conclusion : site web / serveur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60000" y="162000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Collaboration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permanente entre les différentes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équipes du projet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6245" y="3152124"/>
            <a:ext cx="4555755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Réflexion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centrée </a:t>
            </a:r>
            <a:endParaRPr lang="fr-FR" sz="3200" b="0" i="0" u="none" strike="noStrike" kern="1200" dirty="0" smtClean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0">
              <a:buSzPct val="45000"/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  sur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l'utilisateur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60000" y="4575547"/>
            <a:ext cx="4747259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Face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visible du projet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 b="11463"/>
          <a:stretch>
            <a:fillRect/>
          </a:stretch>
        </p:blipFill>
        <p:spPr>
          <a:xfrm>
            <a:off x="5395433" y="2514035"/>
            <a:ext cx="4187529" cy="33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523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2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3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713</TotalTime>
  <Words>2396</Words>
  <Application>Microsoft Office PowerPoint</Application>
  <PresentationFormat>Widescreen</PresentationFormat>
  <Paragraphs>855</Paragraphs>
  <Slides>96</Slides>
  <Notes>33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2" baseType="lpstr">
      <vt:lpstr>Microsoft YaHei</vt:lpstr>
      <vt:lpstr>Arial</vt:lpstr>
      <vt:lpstr>Arial Unicode MS</vt:lpstr>
      <vt:lpstr>Calibri</vt:lpstr>
      <vt:lpstr>Cambria Math</vt:lpstr>
      <vt:lpstr>Consolas</vt:lpstr>
      <vt:lpstr>Mangal</vt:lpstr>
      <vt:lpstr>StarSymbol</vt:lpstr>
      <vt:lpstr>Trebuchet MS</vt:lpstr>
      <vt:lpstr>Wingdings</vt:lpstr>
      <vt:lpstr>Wingdings 3</vt:lpstr>
      <vt:lpstr>Facet</vt:lpstr>
      <vt:lpstr>1_Facet</vt:lpstr>
      <vt:lpstr>2_Facet</vt:lpstr>
      <vt:lpstr>3_Facet</vt:lpstr>
      <vt:lpstr>…quation</vt:lpstr>
      <vt:lpstr>Flat Rat The true price of your flat</vt:lpstr>
      <vt:lpstr>Introduction : le PESTO Webmining</vt:lpstr>
      <vt:lpstr>Le web mining</vt:lpstr>
      <vt:lpstr>Genèse du projet</vt:lpstr>
      <vt:lpstr>Etat de l’art</vt:lpstr>
      <vt:lpstr>Ce que l’on va essayer d’apporter</vt:lpstr>
      <vt:lpstr>Présentation de notre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Collection de données</vt:lpstr>
      <vt:lpstr>Collection de données</vt:lpstr>
      <vt:lpstr>Web-crawling</vt:lpstr>
      <vt:lpstr>Web-crawling</vt:lpstr>
      <vt:lpstr>Stratégie de fouille</vt:lpstr>
      <vt:lpstr>Définir l’URL de départ</vt:lpstr>
      <vt:lpstr>Stratégie de fouille</vt:lpstr>
      <vt:lpstr>Stratégie de fouille</vt:lpstr>
      <vt:lpstr>Bilan du crawling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 : méthode</vt:lpstr>
      <vt:lpstr>Traitement de texte : méthode</vt:lpstr>
      <vt:lpstr>Traitement de texte</vt:lpstr>
      <vt:lpstr>Coordonnées</vt:lpstr>
      <vt:lpstr>Problèmes rencontrés (et traités)</vt:lpstr>
      <vt:lpstr>Traitement de texte</vt:lpstr>
      <vt:lpstr>Résultat</vt:lpstr>
      <vt:lpstr>Quelques chiffres</vt:lpstr>
      <vt:lpstr>PowerPoint Presentation</vt:lpstr>
      <vt:lpstr>Visualisation</vt:lpstr>
      <vt:lpstr>PowerPoint Presentation</vt:lpstr>
      <vt:lpstr>Prétraitement des données</vt:lpstr>
      <vt:lpstr>Prétraitement des données</vt:lpstr>
      <vt:lpstr>Prétraitement des données</vt:lpstr>
      <vt:lpstr>Prétraitement des données</vt:lpstr>
      <vt:lpstr>Prétraitement des données Analyse en Composantes Principales</vt:lpstr>
      <vt:lpstr>Prétraitement des données Analyse en Composantes Principales</vt:lpstr>
      <vt:lpstr>PowerPoint Presentation</vt:lpstr>
      <vt:lpstr>PowerPoint Presentation</vt:lpstr>
      <vt:lpstr>PowerPoint Presentation</vt:lpstr>
      <vt:lpstr>Prétraitement des données Analyse en Composantes Principales</vt:lpstr>
      <vt:lpstr>Prétraitement des données</vt:lpstr>
      <vt:lpstr>Prétraitement des données Analyse des correspondances</vt:lpstr>
      <vt:lpstr>PowerPoint Presentation</vt:lpstr>
      <vt:lpstr>PowerPoint Presentation</vt:lpstr>
      <vt:lpstr>Prétraitement des données Analyse des correspondances</vt:lpstr>
      <vt:lpstr>PowerPoint Presentation</vt:lpstr>
      <vt:lpstr>Principes du ML</vt:lpstr>
      <vt:lpstr>Pourquoi traiter la base?</vt:lpstr>
      <vt:lpstr>L’apprentissage en pratique:</vt:lpstr>
      <vt:lpstr>Un premier algorithme: l’arbre</vt:lpstr>
      <vt:lpstr>Améliorations:</vt:lpstr>
      <vt:lpstr>Méthode choisie:</vt:lpstr>
      <vt:lpstr>Comparaison et résultats</vt:lpstr>
      <vt:lpstr>Caractéristiques pertinentes</vt:lpstr>
      <vt:lpstr>Utilisation pour le site</vt:lpstr>
      <vt:lpstr>Limites et difficultés rencontrées</vt:lpstr>
      <vt:lpstr>PowerPoint Presentation</vt:lpstr>
      <vt:lpstr>PowerPoint Presentation</vt:lpstr>
      <vt:lpstr>Architecture de notre site </vt:lpstr>
      <vt:lpstr>Comment s’affiche un page web ? </vt:lpstr>
      <vt:lpstr>Comment s’affiche un page web ? </vt:lpstr>
      <vt:lpstr>Comment s’affiche un page web ? </vt:lpstr>
      <vt:lpstr>Quel est le rôle du serveur ?</vt:lpstr>
      <vt:lpstr>Comment la page web communique-t-elle avec le serveur ?</vt:lpstr>
      <vt:lpstr>Comment faire pour ne modifier que certaines parties de la page web ?</vt:lpstr>
      <vt:lpstr>Programmation côté client : le Javascript </vt:lpstr>
      <vt:lpstr>Exemple Basique de Javascript</vt:lpstr>
      <vt:lpstr>Affichage d’éléments dynamiques </vt:lpstr>
      <vt:lpstr>Comment s’affiche un page web ? </vt:lpstr>
      <vt:lpstr>Exemple de Jquery sur notre site</vt:lpstr>
      <vt:lpstr>Serveur Classique</vt:lpstr>
      <vt:lpstr>AJAX (Asynchronous JavaScript and XML) … ?</vt:lpstr>
      <vt:lpstr>Exemple sur le site web (librairie jQuery)</vt:lpstr>
      <vt:lpstr>Exemple sur le site web (librairie jQuery)</vt:lpstr>
      <vt:lpstr>PowerPoint Presentation</vt:lpstr>
      <vt:lpstr>Comment créer des éléments complexes ?</vt:lpstr>
      <vt:lpstr>Construction d 'éléments complexes : La librairie d3.js</vt:lpstr>
      <vt:lpstr>Exemple d'application :</vt:lpstr>
      <vt:lpstr>HTML/CSS vs Javascript/AJAX ?</vt:lpstr>
      <vt:lpstr>Conclusion : site web / serveur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Hugo</cp:lastModifiedBy>
  <cp:revision>78</cp:revision>
  <dcterms:created xsi:type="dcterms:W3CDTF">2015-11-05T12:53:47Z</dcterms:created>
  <dcterms:modified xsi:type="dcterms:W3CDTF">2015-11-10T18:01:30Z</dcterms:modified>
</cp:coreProperties>
</file>